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6"/>
  </p:notesMasterIdLst>
  <p:handoutMasterIdLst>
    <p:handoutMasterId r:id="rId37"/>
  </p:handoutMasterIdLst>
  <p:sldIdLst>
    <p:sldId id="267" r:id="rId5"/>
    <p:sldId id="278" r:id="rId6"/>
    <p:sldId id="298" r:id="rId7"/>
    <p:sldId id="268" r:id="rId8"/>
    <p:sldId id="280" r:id="rId9"/>
    <p:sldId id="301" r:id="rId10"/>
    <p:sldId id="282" r:id="rId11"/>
    <p:sldId id="281" r:id="rId12"/>
    <p:sldId id="275" r:id="rId13"/>
    <p:sldId id="283" r:id="rId14"/>
    <p:sldId id="284" r:id="rId15"/>
    <p:sldId id="285" r:id="rId16"/>
    <p:sldId id="288" r:id="rId17"/>
    <p:sldId id="293" r:id="rId18"/>
    <p:sldId id="307" r:id="rId19"/>
    <p:sldId id="308" r:id="rId20"/>
    <p:sldId id="309" r:id="rId21"/>
    <p:sldId id="310" r:id="rId22"/>
    <p:sldId id="312" r:id="rId23"/>
    <p:sldId id="315" r:id="rId24"/>
    <p:sldId id="314" r:id="rId25"/>
    <p:sldId id="313" r:id="rId26"/>
    <p:sldId id="316" r:id="rId27"/>
    <p:sldId id="319" r:id="rId28"/>
    <p:sldId id="320" r:id="rId29"/>
    <p:sldId id="317" r:id="rId30"/>
    <p:sldId id="321" r:id="rId31"/>
    <p:sldId id="322" r:id="rId32"/>
    <p:sldId id="323" r:id="rId33"/>
    <p:sldId id="324" r:id="rId34"/>
    <p:sldId id="30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63" d="100"/>
          <a:sy n="63" d="100"/>
        </p:scale>
        <p:origin x="840" y="-84"/>
      </p:cViewPr>
      <p:guideLst>
        <p:guide pos="3840"/>
        <p:guide orient="horz" pos="2160"/>
      </p:guideLst>
    </p:cSldViewPr>
  </p:slideViewPr>
  <p:notesTextViewPr>
    <p:cViewPr>
      <p:scale>
        <a:sx n="1" d="1"/>
        <a:sy n="1" d="1"/>
      </p:scale>
      <p:origin x="0" y="0"/>
    </p:cViewPr>
  </p:notesTextViewPr>
  <p:notesViewPr>
    <p:cSldViewPr snapToGrid="0">
      <p:cViewPr varScale="1">
        <p:scale>
          <a:sx n="96" d="100"/>
          <a:sy n="96" d="100"/>
        </p:scale>
        <p:origin x="280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chana Karri" userId="f4c82f3a38c4d61f" providerId="LiveId" clId="{8E4440A3-A694-477E-BE7A-10E3CAEDAC51}"/>
    <pc:docChg chg="custSel modSld">
      <pc:chgData name="Archana Karri" userId="f4c82f3a38c4d61f" providerId="LiveId" clId="{8E4440A3-A694-477E-BE7A-10E3CAEDAC51}" dt="2023-01-30T05:33:15.853" v="67" actId="5793"/>
      <pc:docMkLst>
        <pc:docMk/>
      </pc:docMkLst>
      <pc:sldChg chg="modSp mod">
        <pc:chgData name="Archana Karri" userId="f4c82f3a38c4d61f" providerId="LiveId" clId="{8E4440A3-A694-477E-BE7A-10E3CAEDAC51}" dt="2023-01-30T05:33:15.853" v="67" actId="5793"/>
        <pc:sldMkLst>
          <pc:docMk/>
          <pc:sldMk cId="2345219468" sldId="321"/>
        </pc:sldMkLst>
        <pc:spChg chg="mod">
          <ac:chgData name="Archana Karri" userId="f4c82f3a38c4d61f" providerId="LiveId" clId="{8E4440A3-A694-477E-BE7A-10E3CAEDAC51}" dt="2023-01-30T05:33:15.853" v="67" actId="5793"/>
          <ac:spMkLst>
            <pc:docMk/>
            <pc:sldMk cId="2345219468" sldId="321"/>
            <ac:spMk id="2" creationId="{911629BA-30F5-EB9A-F993-22FC41FD03B4}"/>
          </ac:spMkLst>
        </pc:spChg>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hyperlink" Target="https://www.kaggle.com/datasets/iamsouravbanerjee/house-rent-prediction-dataset" TargetMode="External"/><Relationship Id="rId5" Type="http://schemas.openxmlformats.org/officeDocument/2006/relationships/image" Target="../media/image14.svg"/><Relationship Id="rId4" Type="http://schemas.openxmlformats.org/officeDocument/2006/relationships/image" Target="../media/image13.pn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ata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5" Type="http://schemas.openxmlformats.org/officeDocument/2006/relationships/hyperlink" Target="https://www.kaggle.com/datasets/iamsouravbanerjee/house-rent-prediction-dataset" TargetMode="External"/><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_rels/drawing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2.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E07080-FFE6-443A-B181-109888A146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2427046-3655-44C3-84B7-2C30FAB2D04A}">
      <dgm:prSet/>
      <dgm:spPr/>
      <dgm:t>
        <a:bodyPr/>
        <a:lstStyle/>
        <a:p>
          <a:r>
            <a:rPr lang="en-AU"/>
            <a:t>Abstract </a:t>
          </a:r>
          <a:endParaRPr lang="en-US"/>
        </a:p>
      </dgm:t>
    </dgm:pt>
    <dgm:pt modelId="{873B083C-C535-46C2-9CFE-9EF351B614FF}" type="parTrans" cxnId="{6105D866-C3A6-437E-B981-04FE53A1CF79}">
      <dgm:prSet/>
      <dgm:spPr/>
      <dgm:t>
        <a:bodyPr/>
        <a:lstStyle/>
        <a:p>
          <a:endParaRPr lang="en-US"/>
        </a:p>
      </dgm:t>
    </dgm:pt>
    <dgm:pt modelId="{20EFB2E1-1EDD-4C47-AA9F-B1DC5C24ADFF}" type="sibTrans" cxnId="{6105D866-C3A6-437E-B981-04FE53A1CF79}">
      <dgm:prSet/>
      <dgm:spPr/>
      <dgm:t>
        <a:bodyPr/>
        <a:lstStyle/>
        <a:p>
          <a:endParaRPr lang="en-US"/>
        </a:p>
      </dgm:t>
    </dgm:pt>
    <dgm:pt modelId="{B41E9E0A-99F3-46AA-839D-4417B3E45570}">
      <dgm:prSet/>
      <dgm:spPr/>
      <dgm:t>
        <a:bodyPr/>
        <a:lstStyle/>
        <a:p>
          <a:r>
            <a:rPr lang="en-AU"/>
            <a:t>Introduction </a:t>
          </a:r>
          <a:endParaRPr lang="en-US"/>
        </a:p>
      </dgm:t>
    </dgm:pt>
    <dgm:pt modelId="{419CFBB9-A44C-4BBC-A5AF-744348C6D5D4}" type="parTrans" cxnId="{689BCA6C-4884-4A20-88F2-62F4CA5BD713}">
      <dgm:prSet/>
      <dgm:spPr/>
      <dgm:t>
        <a:bodyPr/>
        <a:lstStyle/>
        <a:p>
          <a:endParaRPr lang="en-US"/>
        </a:p>
      </dgm:t>
    </dgm:pt>
    <dgm:pt modelId="{698AB82B-924D-42BC-A1CD-9EDCEA11A1E8}" type="sibTrans" cxnId="{689BCA6C-4884-4A20-88F2-62F4CA5BD713}">
      <dgm:prSet/>
      <dgm:spPr/>
      <dgm:t>
        <a:bodyPr/>
        <a:lstStyle/>
        <a:p>
          <a:endParaRPr lang="en-US"/>
        </a:p>
      </dgm:t>
    </dgm:pt>
    <dgm:pt modelId="{B8FAB612-0FC8-44B5-9E69-1C31950A464C}">
      <dgm:prSet/>
      <dgm:spPr/>
      <dgm:t>
        <a:bodyPr/>
        <a:lstStyle/>
        <a:p>
          <a:r>
            <a:rPr lang="en-AU"/>
            <a:t>Goal </a:t>
          </a:r>
          <a:endParaRPr lang="en-US"/>
        </a:p>
      </dgm:t>
    </dgm:pt>
    <dgm:pt modelId="{3D594872-37A3-45F0-9A2F-3F953495387C}" type="parTrans" cxnId="{60B69252-2B4E-4CDB-B943-D55551C28857}">
      <dgm:prSet/>
      <dgm:spPr/>
      <dgm:t>
        <a:bodyPr/>
        <a:lstStyle/>
        <a:p>
          <a:endParaRPr lang="en-US"/>
        </a:p>
      </dgm:t>
    </dgm:pt>
    <dgm:pt modelId="{F0C64F9F-491C-49E7-9DB9-5FB07C10BDA3}" type="sibTrans" cxnId="{60B69252-2B4E-4CDB-B943-D55551C28857}">
      <dgm:prSet/>
      <dgm:spPr/>
      <dgm:t>
        <a:bodyPr/>
        <a:lstStyle/>
        <a:p>
          <a:endParaRPr lang="en-US"/>
        </a:p>
      </dgm:t>
    </dgm:pt>
    <dgm:pt modelId="{A7C341F8-B211-4528-B636-29EB36BB7A82}">
      <dgm:prSet/>
      <dgm:spPr/>
      <dgm:t>
        <a:bodyPr/>
        <a:lstStyle/>
        <a:p>
          <a:r>
            <a:rPr lang="en-AU" dirty="0"/>
            <a:t>Purpose </a:t>
          </a:r>
          <a:endParaRPr lang="en-US" dirty="0"/>
        </a:p>
      </dgm:t>
    </dgm:pt>
    <dgm:pt modelId="{703DDF6D-E279-47EC-87A9-E4579E08B5AD}" type="parTrans" cxnId="{45A2352A-7C9D-45F9-A14F-8A7743CD3CDD}">
      <dgm:prSet/>
      <dgm:spPr/>
      <dgm:t>
        <a:bodyPr/>
        <a:lstStyle/>
        <a:p>
          <a:endParaRPr lang="en-US"/>
        </a:p>
      </dgm:t>
    </dgm:pt>
    <dgm:pt modelId="{5109D6A5-0AE8-49B6-B755-C028EBB7A520}" type="sibTrans" cxnId="{45A2352A-7C9D-45F9-A14F-8A7743CD3CDD}">
      <dgm:prSet/>
      <dgm:spPr/>
      <dgm:t>
        <a:bodyPr/>
        <a:lstStyle/>
        <a:p>
          <a:endParaRPr lang="en-US"/>
        </a:p>
      </dgm:t>
    </dgm:pt>
    <dgm:pt modelId="{0D0D874F-F917-41F1-B565-6E5050418473}">
      <dgm:prSet/>
      <dgm:spPr/>
      <dgm:t>
        <a:bodyPr/>
        <a:lstStyle/>
        <a:p>
          <a:r>
            <a:rPr lang="en-AU"/>
            <a:t>Project Summary </a:t>
          </a:r>
          <a:endParaRPr lang="en-US"/>
        </a:p>
      </dgm:t>
    </dgm:pt>
    <dgm:pt modelId="{95A99837-B065-4D8D-B6A7-7600516FE78E}" type="parTrans" cxnId="{CD72CB94-3D50-4D72-9A00-7CE5D2538DBD}">
      <dgm:prSet/>
      <dgm:spPr/>
      <dgm:t>
        <a:bodyPr/>
        <a:lstStyle/>
        <a:p>
          <a:endParaRPr lang="en-US"/>
        </a:p>
      </dgm:t>
    </dgm:pt>
    <dgm:pt modelId="{D4D1E168-9B6E-412F-B439-64EB530D29AA}" type="sibTrans" cxnId="{CD72CB94-3D50-4D72-9A00-7CE5D2538DBD}">
      <dgm:prSet/>
      <dgm:spPr/>
      <dgm:t>
        <a:bodyPr/>
        <a:lstStyle/>
        <a:p>
          <a:endParaRPr lang="en-US"/>
        </a:p>
      </dgm:t>
    </dgm:pt>
    <dgm:pt modelId="{929DF684-B71D-43EE-A358-EBC73AD3BC89}">
      <dgm:prSet/>
      <dgm:spPr/>
      <dgm:t>
        <a:bodyPr/>
        <a:lstStyle/>
        <a:p>
          <a:r>
            <a:rPr lang="en-AU" dirty="0"/>
            <a:t>ETL &amp; Modelling</a:t>
          </a:r>
          <a:endParaRPr lang="en-US" dirty="0"/>
        </a:p>
      </dgm:t>
    </dgm:pt>
    <dgm:pt modelId="{DE3E558E-D25D-4FE5-A14C-3D08313F62E8}" type="parTrans" cxnId="{AD5EFA6B-ABA8-491F-93AB-32BFC476845E}">
      <dgm:prSet/>
      <dgm:spPr/>
      <dgm:t>
        <a:bodyPr/>
        <a:lstStyle/>
        <a:p>
          <a:endParaRPr lang="en-US"/>
        </a:p>
      </dgm:t>
    </dgm:pt>
    <dgm:pt modelId="{A93ABC20-0995-42C5-8688-259AD426A6D4}" type="sibTrans" cxnId="{AD5EFA6B-ABA8-491F-93AB-32BFC476845E}">
      <dgm:prSet/>
      <dgm:spPr/>
      <dgm:t>
        <a:bodyPr/>
        <a:lstStyle/>
        <a:p>
          <a:endParaRPr lang="en-US"/>
        </a:p>
      </dgm:t>
    </dgm:pt>
    <dgm:pt modelId="{4BCD2005-3D9C-4F0C-85EE-B65E41AD853D}">
      <dgm:prSet/>
      <dgm:spPr/>
      <dgm:t>
        <a:bodyPr/>
        <a:lstStyle/>
        <a:p>
          <a:r>
            <a:rPr lang="en-AU" dirty="0"/>
            <a:t>Models Used </a:t>
          </a:r>
          <a:endParaRPr lang="en-US" dirty="0"/>
        </a:p>
      </dgm:t>
    </dgm:pt>
    <dgm:pt modelId="{016CDA5E-C348-422E-96E2-759B56207665}" type="parTrans" cxnId="{E7A0C230-7394-4FAB-AC2A-174495F321F0}">
      <dgm:prSet/>
      <dgm:spPr/>
      <dgm:t>
        <a:bodyPr/>
        <a:lstStyle/>
        <a:p>
          <a:endParaRPr lang="en-US"/>
        </a:p>
      </dgm:t>
    </dgm:pt>
    <dgm:pt modelId="{F57E6C32-0825-4AAF-9F88-D823D4F0A773}" type="sibTrans" cxnId="{E7A0C230-7394-4FAB-AC2A-174495F321F0}">
      <dgm:prSet/>
      <dgm:spPr/>
      <dgm:t>
        <a:bodyPr/>
        <a:lstStyle/>
        <a:p>
          <a:endParaRPr lang="en-US"/>
        </a:p>
      </dgm:t>
    </dgm:pt>
    <dgm:pt modelId="{0E77D677-B673-401F-9FC6-A77B32CE70B4}">
      <dgm:prSet/>
      <dgm:spPr/>
      <dgm:t>
        <a:bodyPr/>
        <a:lstStyle/>
        <a:p>
          <a:r>
            <a:rPr lang="en-AU" dirty="0"/>
            <a:t>Analysis &amp; prediction</a:t>
          </a:r>
          <a:endParaRPr lang="en-US" dirty="0"/>
        </a:p>
      </dgm:t>
    </dgm:pt>
    <dgm:pt modelId="{176EEC99-1AB8-4CEF-B9EB-6D91461D7A17}" type="parTrans" cxnId="{8F92F2C1-6DD3-4C4C-A9F3-A1680C26A722}">
      <dgm:prSet/>
      <dgm:spPr/>
      <dgm:t>
        <a:bodyPr/>
        <a:lstStyle/>
        <a:p>
          <a:endParaRPr lang="en-US"/>
        </a:p>
      </dgm:t>
    </dgm:pt>
    <dgm:pt modelId="{55CB3736-0DE6-4C5E-AC4F-060ABB3C8576}" type="sibTrans" cxnId="{8F92F2C1-6DD3-4C4C-A9F3-A1680C26A722}">
      <dgm:prSet/>
      <dgm:spPr/>
      <dgm:t>
        <a:bodyPr/>
        <a:lstStyle/>
        <a:p>
          <a:endParaRPr lang="en-US"/>
        </a:p>
      </dgm:t>
    </dgm:pt>
    <dgm:pt modelId="{3FD35B3F-734A-8D43-AB17-E09D5FBBCE66}" type="pres">
      <dgm:prSet presAssocID="{03E07080-FFE6-443A-B181-109888A14688}" presName="diagram" presStyleCnt="0">
        <dgm:presLayoutVars>
          <dgm:dir/>
          <dgm:resizeHandles val="exact"/>
        </dgm:presLayoutVars>
      </dgm:prSet>
      <dgm:spPr/>
    </dgm:pt>
    <dgm:pt modelId="{72FE3F65-795F-1647-80C9-CDCCAD13A045}" type="pres">
      <dgm:prSet presAssocID="{E2427046-3655-44C3-84B7-2C30FAB2D04A}" presName="node" presStyleLbl="node1" presStyleIdx="0" presStyleCnt="8">
        <dgm:presLayoutVars>
          <dgm:bulletEnabled val="1"/>
        </dgm:presLayoutVars>
      </dgm:prSet>
      <dgm:spPr/>
    </dgm:pt>
    <dgm:pt modelId="{EBEEB965-464B-5F46-9931-941927868411}" type="pres">
      <dgm:prSet presAssocID="{20EFB2E1-1EDD-4C47-AA9F-B1DC5C24ADFF}" presName="sibTrans" presStyleCnt="0"/>
      <dgm:spPr/>
    </dgm:pt>
    <dgm:pt modelId="{29302501-444C-7143-A46D-C259C919FFA7}" type="pres">
      <dgm:prSet presAssocID="{B41E9E0A-99F3-46AA-839D-4417B3E45570}" presName="node" presStyleLbl="node1" presStyleIdx="1" presStyleCnt="8">
        <dgm:presLayoutVars>
          <dgm:bulletEnabled val="1"/>
        </dgm:presLayoutVars>
      </dgm:prSet>
      <dgm:spPr/>
    </dgm:pt>
    <dgm:pt modelId="{48C30C3C-4E74-4F45-A35B-0FD39949169A}" type="pres">
      <dgm:prSet presAssocID="{698AB82B-924D-42BC-A1CD-9EDCEA11A1E8}" presName="sibTrans" presStyleCnt="0"/>
      <dgm:spPr/>
    </dgm:pt>
    <dgm:pt modelId="{B9F61BA8-CCE9-7945-A9C0-859B0DCDB194}" type="pres">
      <dgm:prSet presAssocID="{B8FAB612-0FC8-44B5-9E69-1C31950A464C}" presName="node" presStyleLbl="node1" presStyleIdx="2" presStyleCnt="8">
        <dgm:presLayoutVars>
          <dgm:bulletEnabled val="1"/>
        </dgm:presLayoutVars>
      </dgm:prSet>
      <dgm:spPr/>
    </dgm:pt>
    <dgm:pt modelId="{919A67DC-F524-8045-B16B-5AAC9F480387}" type="pres">
      <dgm:prSet presAssocID="{F0C64F9F-491C-49E7-9DB9-5FB07C10BDA3}" presName="sibTrans" presStyleCnt="0"/>
      <dgm:spPr/>
    </dgm:pt>
    <dgm:pt modelId="{283CAB83-3470-3B4C-A485-853A917B5A22}" type="pres">
      <dgm:prSet presAssocID="{A7C341F8-B211-4528-B636-29EB36BB7A82}" presName="node" presStyleLbl="node1" presStyleIdx="3" presStyleCnt="8">
        <dgm:presLayoutVars>
          <dgm:bulletEnabled val="1"/>
        </dgm:presLayoutVars>
      </dgm:prSet>
      <dgm:spPr/>
    </dgm:pt>
    <dgm:pt modelId="{634AB457-5815-3C48-AD55-6FF1F9644F3E}" type="pres">
      <dgm:prSet presAssocID="{5109D6A5-0AE8-49B6-B755-C028EBB7A520}" presName="sibTrans" presStyleCnt="0"/>
      <dgm:spPr/>
    </dgm:pt>
    <dgm:pt modelId="{47843190-B1B7-9F4F-96C8-051BFA11683A}" type="pres">
      <dgm:prSet presAssocID="{0D0D874F-F917-41F1-B565-6E5050418473}" presName="node" presStyleLbl="node1" presStyleIdx="4" presStyleCnt="8">
        <dgm:presLayoutVars>
          <dgm:bulletEnabled val="1"/>
        </dgm:presLayoutVars>
      </dgm:prSet>
      <dgm:spPr/>
    </dgm:pt>
    <dgm:pt modelId="{A752D2EA-537D-4449-954D-F5C6DF71A2E2}" type="pres">
      <dgm:prSet presAssocID="{D4D1E168-9B6E-412F-B439-64EB530D29AA}" presName="sibTrans" presStyleCnt="0"/>
      <dgm:spPr/>
    </dgm:pt>
    <dgm:pt modelId="{6B7D9367-B4FE-8948-826D-2D9F4A5631A0}" type="pres">
      <dgm:prSet presAssocID="{929DF684-B71D-43EE-A358-EBC73AD3BC89}" presName="node" presStyleLbl="node1" presStyleIdx="5" presStyleCnt="8">
        <dgm:presLayoutVars>
          <dgm:bulletEnabled val="1"/>
        </dgm:presLayoutVars>
      </dgm:prSet>
      <dgm:spPr/>
    </dgm:pt>
    <dgm:pt modelId="{74D0C2DF-0C33-8043-9105-3CADC3C6C736}" type="pres">
      <dgm:prSet presAssocID="{A93ABC20-0995-42C5-8688-259AD426A6D4}" presName="sibTrans" presStyleCnt="0"/>
      <dgm:spPr/>
    </dgm:pt>
    <dgm:pt modelId="{0924C027-47B5-5D4A-80AA-1F292187E2F6}" type="pres">
      <dgm:prSet presAssocID="{4BCD2005-3D9C-4F0C-85EE-B65E41AD853D}" presName="node" presStyleLbl="node1" presStyleIdx="6" presStyleCnt="8">
        <dgm:presLayoutVars>
          <dgm:bulletEnabled val="1"/>
        </dgm:presLayoutVars>
      </dgm:prSet>
      <dgm:spPr/>
    </dgm:pt>
    <dgm:pt modelId="{00507145-C20E-DA48-B87F-925C89270D23}" type="pres">
      <dgm:prSet presAssocID="{F57E6C32-0825-4AAF-9F88-D823D4F0A773}" presName="sibTrans" presStyleCnt="0"/>
      <dgm:spPr/>
    </dgm:pt>
    <dgm:pt modelId="{BB90AE64-16A4-0147-BF67-788890213BEB}" type="pres">
      <dgm:prSet presAssocID="{0E77D677-B673-401F-9FC6-A77B32CE70B4}" presName="node" presStyleLbl="node1" presStyleIdx="7" presStyleCnt="8">
        <dgm:presLayoutVars>
          <dgm:bulletEnabled val="1"/>
        </dgm:presLayoutVars>
      </dgm:prSet>
      <dgm:spPr/>
    </dgm:pt>
  </dgm:ptLst>
  <dgm:cxnLst>
    <dgm:cxn modelId="{45A2352A-7C9D-45F9-A14F-8A7743CD3CDD}" srcId="{03E07080-FFE6-443A-B181-109888A14688}" destId="{A7C341F8-B211-4528-B636-29EB36BB7A82}" srcOrd="3" destOrd="0" parTransId="{703DDF6D-E279-47EC-87A9-E4579E08B5AD}" sibTransId="{5109D6A5-0AE8-49B6-B755-C028EBB7A520}"/>
    <dgm:cxn modelId="{E7A0C230-7394-4FAB-AC2A-174495F321F0}" srcId="{03E07080-FFE6-443A-B181-109888A14688}" destId="{4BCD2005-3D9C-4F0C-85EE-B65E41AD853D}" srcOrd="6" destOrd="0" parTransId="{016CDA5E-C348-422E-96E2-759B56207665}" sibTransId="{F57E6C32-0825-4AAF-9F88-D823D4F0A773}"/>
    <dgm:cxn modelId="{E0A11631-F3DB-2F49-9D44-202292F06CCB}" type="presOf" srcId="{A7C341F8-B211-4528-B636-29EB36BB7A82}" destId="{283CAB83-3470-3B4C-A485-853A917B5A22}" srcOrd="0" destOrd="0" presId="urn:microsoft.com/office/officeart/2005/8/layout/default"/>
    <dgm:cxn modelId="{46EE8C32-FF1B-FA49-A7D5-C08ACA54DD8E}" type="presOf" srcId="{0E77D677-B673-401F-9FC6-A77B32CE70B4}" destId="{BB90AE64-16A4-0147-BF67-788890213BEB}" srcOrd="0" destOrd="0" presId="urn:microsoft.com/office/officeart/2005/8/layout/default"/>
    <dgm:cxn modelId="{32CC4B44-F5CF-0945-94B2-DC61F9B6DC9F}" type="presOf" srcId="{0D0D874F-F917-41F1-B565-6E5050418473}" destId="{47843190-B1B7-9F4F-96C8-051BFA11683A}" srcOrd="0" destOrd="0" presId="urn:microsoft.com/office/officeart/2005/8/layout/default"/>
    <dgm:cxn modelId="{6105D866-C3A6-437E-B981-04FE53A1CF79}" srcId="{03E07080-FFE6-443A-B181-109888A14688}" destId="{E2427046-3655-44C3-84B7-2C30FAB2D04A}" srcOrd="0" destOrd="0" parTransId="{873B083C-C535-46C2-9CFE-9EF351B614FF}" sibTransId="{20EFB2E1-1EDD-4C47-AA9F-B1DC5C24ADFF}"/>
    <dgm:cxn modelId="{AD5EFA6B-ABA8-491F-93AB-32BFC476845E}" srcId="{03E07080-FFE6-443A-B181-109888A14688}" destId="{929DF684-B71D-43EE-A358-EBC73AD3BC89}" srcOrd="5" destOrd="0" parTransId="{DE3E558E-D25D-4FE5-A14C-3D08313F62E8}" sibTransId="{A93ABC20-0995-42C5-8688-259AD426A6D4}"/>
    <dgm:cxn modelId="{689BCA6C-4884-4A20-88F2-62F4CA5BD713}" srcId="{03E07080-FFE6-443A-B181-109888A14688}" destId="{B41E9E0A-99F3-46AA-839D-4417B3E45570}" srcOrd="1" destOrd="0" parTransId="{419CFBB9-A44C-4BBC-A5AF-744348C6D5D4}" sibTransId="{698AB82B-924D-42BC-A1CD-9EDCEA11A1E8}"/>
    <dgm:cxn modelId="{8C781F72-C329-AD42-A877-A623301C657F}" type="presOf" srcId="{929DF684-B71D-43EE-A358-EBC73AD3BC89}" destId="{6B7D9367-B4FE-8948-826D-2D9F4A5631A0}" srcOrd="0" destOrd="0" presId="urn:microsoft.com/office/officeart/2005/8/layout/default"/>
    <dgm:cxn modelId="{60B69252-2B4E-4CDB-B943-D55551C28857}" srcId="{03E07080-FFE6-443A-B181-109888A14688}" destId="{B8FAB612-0FC8-44B5-9E69-1C31950A464C}" srcOrd="2" destOrd="0" parTransId="{3D594872-37A3-45F0-9A2F-3F953495387C}" sibTransId="{F0C64F9F-491C-49E7-9DB9-5FB07C10BDA3}"/>
    <dgm:cxn modelId="{854AC194-4E83-BA48-9170-DA54A03B0EA0}" type="presOf" srcId="{4BCD2005-3D9C-4F0C-85EE-B65E41AD853D}" destId="{0924C027-47B5-5D4A-80AA-1F292187E2F6}" srcOrd="0" destOrd="0" presId="urn:microsoft.com/office/officeart/2005/8/layout/default"/>
    <dgm:cxn modelId="{CD72CB94-3D50-4D72-9A00-7CE5D2538DBD}" srcId="{03E07080-FFE6-443A-B181-109888A14688}" destId="{0D0D874F-F917-41F1-B565-6E5050418473}" srcOrd="4" destOrd="0" parTransId="{95A99837-B065-4D8D-B6A7-7600516FE78E}" sibTransId="{D4D1E168-9B6E-412F-B439-64EB530D29AA}"/>
    <dgm:cxn modelId="{4679F5A0-18D4-0641-BB06-C8902911B9BB}" type="presOf" srcId="{B41E9E0A-99F3-46AA-839D-4417B3E45570}" destId="{29302501-444C-7143-A46D-C259C919FFA7}" srcOrd="0" destOrd="0" presId="urn:microsoft.com/office/officeart/2005/8/layout/default"/>
    <dgm:cxn modelId="{B2AD7CAA-40F7-3A45-BA2D-6950179BA1E3}" type="presOf" srcId="{E2427046-3655-44C3-84B7-2C30FAB2D04A}" destId="{72FE3F65-795F-1647-80C9-CDCCAD13A045}" srcOrd="0" destOrd="0" presId="urn:microsoft.com/office/officeart/2005/8/layout/default"/>
    <dgm:cxn modelId="{8F92F2C1-6DD3-4C4C-A9F3-A1680C26A722}" srcId="{03E07080-FFE6-443A-B181-109888A14688}" destId="{0E77D677-B673-401F-9FC6-A77B32CE70B4}" srcOrd="7" destOrd="0" parTransId="{176EEC99-1AB8-4CEF-B9EB-6D91461D7A17}" sibTransId="{55CB3736-0DE6-4C5E-AC4F-060ABB3C8576}"/>
    <dgm:cxn modelId="{2DABBECE-D2FC-4747-840E-261070EB2C39}" type="presOf" srcId="{B8FAB612-0FC8-44B5-9E69-1C31950A464C}" destId="{B9F61BA8-CCE9-7945-A9C0-859B0DCDB194}" srcOrd="0" destOrd="0" presId="urn:microsoft.com/office/officeart/2005/8/layout/default"/>
    <dgm:cxn modelId="{8941B3FC-29A7-6C4A-96A2-08FCB4177AA1}" type="presOf" srcId="{03E07080-FFE6-443A-B181-109888A14688}" destId="{3FD35B3F-734A-8D43-AB17-E09D5FBBCE66}" srcOrd="0" destOrd="0" presId="urn:microsoft.com/office/officeart/2005/8/layout/default"/>
    <dgm:cxn modelId="{89C0FCA1-4AE6-474C-B298-A72D86D7FDBF}" type="presParOf" srcId="{3FD35B3F-734A-8D43-AB17-E09D5FBBCE66}" destId="{72FE3F65-795F-1647-80C9-CDCCAD13A045}" srcOrd="0" destOrd="0" presId="urn:microsoft.com/office/officeart/2005/8/layout/default"/>
    <dgm:cxn modelId="{C7E49591-3F46-B54E-BE5E-F2FA9890C2F9}" type="presParOf" srcId="{3FD35B3F-734A-8D43-AB17-E09D5FBBCE66}" destId="{EBEEB965-464B-5F46-9931-941927868411}" srcOrd="1" destOrd="0" presId="urn:microsoft.com/office/officeart/2005/8/layout/default"/>
    <dgm:cxn modelId="{6E12DE8B-4E9F-3844-92FF-EEF9281CB431}" type="presParOf" srcId="{3FD35B3F-734A-8D43-AB17-E09D5FBBCE66}" destId="{29302501-444C-7143-A46D-C259C919FFA7}" srcOrd="2" destOrd="0" presId="urn:microsoft.com/office/officeart/2005/8/layout/default"/>
    <dgm:cxn modelId="{C2F99C3B-1393-6248-979D-88AC164553D6}" type="presParOf" srcId="{3FD35B3F-734A-8D43-AB17-E09D5FBBCE66}" destId="{48C30C3C-4E74-4F45-A35B-0FD39949169A}" srcOrd="3" destOrd="0" presId="urn:microsoft.com/office/officeart/2005/8/layout/default"/>
    <dgm:cxn modelId="{77FC6E62-D106-9448-B756-1215C46FEFE7}" type="presParOf" srcId="{3FD35B3F-734A-8D43-AB17-E09D5FBBCE66}" destId="{B9F61BA8-CCE9-7945-A9C0-859B0DCDB194}" srcOrd="4" destOrd="0" presId="urn:microsoft.com/office/officeart/2005/8/layout/default"/>
    <dgm:cxn modelId="{32FE6FC5-ED52-3B40-B399-9FC3635C6DF5}" type="presParOf" srcId="{3FD35B3F-734A-8D43-AB17-E09D5FBBCE66}" destId="{919A67DC-F524-8045-B16B-5AAC9F480387}" srcOrd="5" destOrd="0" presId="urn:microsoft.com/office/officeart/2005/8/layout/default"/>
    <dgm:cxn modelId="{5D0F5030-29D4-4D43-9371-DE64E391E7D0}" type="presParOf" srcId="{3FD35B3F-734A-8D43-AB17-E09D5FBBCE66}" destId="{283CAB83-3470-3B4C-A485-853A917B5A22}" srcOrd="6" destOrd="0" presId="urn:microsoft.com/office/officeart/2005/8/layout/default"/>
    <dgm:cxn modelId="{40895F74-3950-174E-9E49-13D9A7728C32}" type="presParOf" srcId="{3FD35B3F-734A-8D43-AB17-E09D5FBBCE66}" destId="{634AB457-5815-3C48-AD55-6FF1F9644F3E}" srcOrd="7" destOrd="0" presId="urn:microsoft.com/office/officeart/2005/8/layout/default"/>
    <dgm:cxn modelId="{32425B7B-1142-5D41-A24A-8F2CDA74AA57}" type="presParOf" srcId="{3FD35B3F-734A-8D43-AB17-E09D5FBBCE66}" destId="{47843190-B1B7-9F4F-96C8-051BFA11683A}" srcOrd="8" destOrd="0" presId="urn:microsoft.com/office/officeart/2005/8/layout/default"/>
    <dgm:cxn modelId="{1BA655EF-2D8E-BB49-BFF9-FB8C6571DA5D}" type="presParOf" srcId="{3FD35B3F-734A-8D43-AB17-E09D5FBBCE66}" destId="{A752D2EA-537D-4449-954D-F5C6DF71A2E2}" srcOrd="9" destOrd="0" presId="urn:microsoft.com/office/officeart/2005/8/layout/default"/>
    <dgm:cxn modelId="{07B068AA-A50B-2346-82E6-19CCC342BDEA}" type="presParOf" srcId="{3FD35B3F-734A-8D43-AB17-E09D5FBBCE66}" destId="{6B7D9367-B4FE-8948-826D-2D9F4A5631A0}" srcOrd="10" destOrd="0" presId="urn:microsoft.com/office/officeart/2005/8/layout/default"/>
    <dgm:cxn modelId="{513195BA-C44C-064F-8F1D-07D7ED482186}" type="presParOf" srcId="{3FD35B3F-734A-8D43-AB17-E09D5FBBCE66}" destId="{74D0C2DF-0C33-8043-9105-3CADC3C6C736}" srcOrd="11" destOrd="0" presId="urn:microsoft.com/office/officeart/2005/8/layout/default"/>
    <dgm:cxn modelId="{D549F921-F59A-E349-A37A-AA7AD1C44587}" type="presParOf" srcId="{3FD35B3F-734A-8D43-AB17-E09D5FBBCE66}" destId="{0924C027-47B5-5D4A-80AA-1F292187E2F6}" srcOrd="12" destOrd="0" presId="urn:microsoft.com/office/officeart/2005/8/layout/default"/>
    <dgm:cxn modelId="{953FF51F-CDEE-EA42-9771-25C3512B0942}" type="presParOf" srcId="{3FD35B3F-734A-8D43-AB17-E09D5FBBCE66}" destId="{00507145-C20E-DA48-B87F-925C89270D23}" srcOrd="13" destOrd="0" presId="urn:microsoft.com/office/officeart/2005/8/layout/default"/>
    <dgm:cxn modelId="{84DC651A-51D4-9540-BE49-1BC852C7D3F1}" type="presParOf" srcId="{3FD35B3F-734A-8D43-AB17-E09D5FBBCE66}" destId="{BB90AE64-16A4-0147-BF67-788890213BEB}" srcOrd="1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a:solidFill>
          <a:schemeClr val="bg2"/>
        </a:solidFill>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a:solidFill>
          <a:schemeClr val="accent1">
            <a:lumMod val="40000"/>
            <a:lumOff val="60000"/>
          </a:schemeClr>
        </a:solidFill>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a:solidFill>
          <a:schemeClr val="bg2"/>
        </a:solidFill>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a:solidFill>
          <a:schemeClr val="accent1">
            <a:lumMod val="40000"/>
            <a:lumOff val="60000"/>
          </a:schemeClr>
        </a:solidFill>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a:solidFill>
          <a:schemeClr val="accent1">
            <a:lumMod val="40000"/>
            <a:lumOff val="60000"/>
          </a:schemeClr>
        </a:solidFill>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a:solidFill>
          <a:schemeClr val="bg2"/>
        </a:solidFill>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CD094-2A3F-4B64-8C6F-CD3CA16702C0}"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B9A1857C-E070-425A-9DA7-838E16704540}">
      <dgm:prSet/>
      <dgm:spPr/>
      <dgm:t>
        <a:bodyPr/>
        <a:lstStyle/>
        <a:p>
          <a:r>
            <a:rPr lang="en-AU" dirty="0"/>
            <a:t>Real estate is least transparent industry in our ecosystem. </a:t>
          </a:r>
          <a:endParaRPr lang="en-US" dirty="0"/>
        </a:p>
      </dgm:t>
    </dgm:pt>
    <dgm:pt modelId="{94CFF615-5A42-446A-88DD-934C43DB99CB}" type="parTrans" cxnId="{D2D09BD6-E45B-4451-A3B5-581DDBC85EC9}">
      <dgm:prSet/>
      <dgm:spPr/>
      <dgm:t>
        <a:bodyPr/>
        <a:lstStyle/>
        <a:p>
          <a:endParaRPr lang="en-US"/>
        </a:p>
      </dgm:t>
    </dgm:pt>
    <dgm:pt modelId="{7FA25D19-48E2-4008-B01E-1343B3512440}" type="sibTrans" cxnId="{D2D09BD6-E45B-4451-A3B5-581DDBC85EC9}">
      <dgm:prSet/>
      <dgm:spPr/>
      <dgm:t>
        <a:bodyPr/>
        <a:lstStyle/>
        <a:p>
          <a:endParaRPr lang="en-US"/>
        </a:p>
      </dgm:t>
    </dgm:pt>
    <dgm:pt modelId="{1F6BC7AC-1D35-4FA7-BB9E-F16DE5D9891B}">
      <dgm:prSet/>
      <dgm:spPr/>
      <dgm:t>
        <a:bodyPr/>
        <a:lstStyle/>
        <a:p>
          <a:r>
            <a:rPr lang="en-AU" dirty="0"/>
            <a:t>Rental prices change every year, so there is a need for a system to predict house prices in the future. </a:t>
          </a:r>
          <a:endParaRPr lang="en-US" dirty="0"/>
        </a:p>
      </dgm:t>
    </dgm:pt>
    <dgm:pt modelId="{A4B61546-3593-4326-A8DA-3CDA6EC88517}" type="parTrans" cxnId="{7B986746-FD61-4510-89F4-9F0FE8D33756}">
      <dgm:prSet/>
      <dgm:spPr/>
      <dgm:t>
        <a:bodyPr/>
        <a:lstStyle/>
        <a:p>
          <a:endParaRPr lang="en-US"/>
        </a:p>
      </dgm:t>
    </dgm:pt>
    <dgm:pt modelId="{94FF6CB3-B928-4CE1-9FB4-006EBC954406}" type="sibTrans" cxnId="{7B986746-FD61-4510-89F4-9F0FE8D33756}">
      <dgm:prSet/>
      <dgm:spPr/>
      <dgm:t>
        <a:bodyPr/>
        <a:lstStyle/>
        <a:p>
          <a:endParaRPr lang="en-US"/>
        </a:p>
      </dgm:t>
    </dgm:pt>
    <dgm:pt modelId="{C6242379-628C-4E3C-AA96-7C48242F3803}">
      <dgm:prSet/>
      <dgm:spPr/>
      <dgm:t>
        <a:bodyPr/>
        <a:lstStyle/>
        <a:p>
          <a:r>
            <a:rPr lang="en-AU"/>
            <a:t>Predicting Rental Prices with real factors. </a:t>
          </a:r>
          <a:endParaRPr lang="en-US"/>
        </a:p>
      </dgm:t>
    </dgm:pt>
    <dgm:pt modelId="{3FD05427-55C5-43DA-B9AF-963C2BA6B415}" type="parTrans" cxnId="{0D4861EA-33D7-48AC-B597-2552E40A318B}">
      <dgm:prSet/>
      <dgm:spPr/>
      <dgm:t>
        <a:bodyPr/>
        <a:lstStyle/>
        <a:p>
          <a:endParaRPr lang="en-US"/>
        </a:p>
      </dgm:t>
    </dgm:pt>
    <dgm:pt modelId="{BC900012-B893-4CE1-8BA8-FBD4CB153976}" type="sibTrans" cxnId="{0D4861EA-33D7-48AC-B597-2552E40A318B}">
      <dgm:prSet/>
      <dgm:spPr/>
      <dgm:t>
        <a:bodyPr/>
        <a:lstStyle/>
        <a:p>
          <a:endParaRPr lang="en-US"/>
        </a:p>
      </dgm:t>
    </dgm:pt>
    <dgm:pt modelId="{AD424BD0-1874-4E58-8D97-BF0BB9C0DC80}">
      <dgm:prSet/>
      <dgm:spPr/>
      <dgm:t>
        <a:bodyPr/>
        <a:lstStyle/>
        <a:p>
          <a:r>
            <a:rPr lang="en-AU"/>
            <a:t>We aim to make evaluations based on every basic parameter that is considered while determining the price</a:t>
          </a:r>
          <a:endParaRPr lang="en-US"/>
        </a:p>
      </dgm:t>
    </dgm:pt>
    <dgm:pt modelId="{4F279AD8-BD14-4BF5-92E1-715DE5007FAD}" type="parTrans" cxnId="{679EF3C8-1E00-4A12-8D95-056DD6DEC9A6}">
      <dgm:prSet/>
      <dgm:spPr/>
      <dgm:t>
        <a:bodyPr/>
        <a:lstStyle/>
        <a:p>
          <a:endParaRPr lang="en-US"/>
        </a:p>
      </dgm:t>
    </dgm:pt>
    <dgm:pt modelId="{BFF2265A-EE8C-4821-AB6C-F9A34E2AD820}" type="sibTrans" cxnId="{679EF3C8-1E00-4A12-8D95-056DD6DEC9A6}">
      <dgm:prSet/>
      <dgm:spPr/>
      <dgm:t>
        <a:bodyPr/>
        <a:lstStyle/>
        <a:p>
          <a:endParaRPr lang="en-US"/>
        </a:p>
      </dgm:t>
    </dgm:pt>
    <dgm:pt modelId="{B379BEEE-0580-1F4F-9274-3B45D0EBE285}" type="pres">
      <dgm:prSet presAssocID="{DECCD094-2A3F-4B64-8C6F-CD3CA16702C0}" presName="matrix" presStyleCnt="0">
        <dgm:presLayoutVars>
          <dgm:chMax val="1"/>
          <dgm:dir/>
          <dgm:resizeHandles val="exact"/>
        </dgm:presLayoutVars>
      </dgm:prSet>
      <dgm:spPr/>
    </dgm:pt>
    <dgm:pt modelId="{5C031D5B-CC93-6049-AFA3-D10EEE5B52F9}" type="pres">
      <dgm:prSet presAssocID="{DECCD094-2A3F-4B64-8C6F-CD3CA16702C0}" presName="diamond" presStyleLbl="bgShp" presStyleIdx="0" presStyleCnt="1" custLinFactNeighborX="-10698" custLinFactNeighborY="-1060"/>
      <dgm:spPr/>
    </dgm:pt>
    <dgm:pt modelId="{283C1B78-EAC9-CC44-935E-882CD4CFA63E}" type="pres">
      <dgm:prSet presAssocID="{DECCD094-2A3F-4B64-8C6F-CD3CA16702C0}" presName="quad1" presStyleLbl="node1" presStyleIdx="0" presStyleCnt="4" custLinFactNeighborX="401" custLinFactNeighborY="0">
        <dgm:presLayoutVars>
          <dgm:chMax val="0"/>
          <dgm:chPref val="0"/>
          <dgm:bulletEnabled val="1"/>
        </dgm:presLayoutVars>
      </dgm:prSet>
      <dgm:spPr/>
    </dgm:pt>
    <dgm:pt modelId="{C31141F0-DC05-024D-9A05-F101BEF4F04D}" type="pres">
      <dgm:prSet presAssocID="{DECCD094-2A3F-4B64-8C6F-CD3CA16702C0}" presName="quad2" presStyleLbl="node1" presStyleIdx="1" presStyleCnt="4" custLinFactNeighborX="528" custLinFactNeighborY="528">
        <dgm:presLayoutVars>
          <dgm:chMax val="0"/>
          <dgm:chPref val="0"/>
          <dgm:bulletEnabled val="1"/>
        </dgm:presLayoutVars>
      </dgm:prSet>
      <dgm:spPr/>
    </dgm:pt>
    <dgm:pt modelId="{24C3AE13-8E28-5948-9D72-F1C365356F3B}" type="pres">
      <dgm:prSet presAssocID="{DECCD094-2A3F-4B64-8C6F-CD3CA16702C0}" presName="quad3" presStyleLbl="node1" presStyleIdx="2" presStyleCnt="4">
        <dgm:presLayoutVars>
          <dgm:chMax val="0"/>
          <dgm:chPref val="0"/>
          <dgm:bulletEnabled val="1"/>
        </dgm:presLayoutVars>
      </dgm:prSet>
      <dgm:spPr/>
    </dgm:pt>
    <dgm:pt modelId="{55AF68D6-1E58-E24E-8B1D-20355B3553A3}" type="pres">
      <dgm:prSet presAssocID="{DECCD094-2A3F-4B64-8C6F-CD3CA16702C0}" presName="quad4" presStyleLbl="node1" presStyleIdx="3" presStyleCnt="4">
        <dgm:presLayoutVars>
          <dgm:chMax val="0"/>
          <dgm:chPref val="0"/>
          <dgm:bulletEnabled val="1"/>
        </dgm:presLayoutVars>
      </dgm:prSet>
      <dgm:spPr/>
    </dgm:pt>
  </dgm:ptLst>
  <dgm:cxnLst>
    <dgm:cxn modelId="{56370A22-BE17-4747-A83D-63B93F892EF7}" type="presOf" srcId="{AD424BD0-1874-4E58-8D97-BF0BB9C0DC80}" destId="{55AF68D6-1E58-E24E-8B1D-20355B3553A3}" srcOrd="0" destOrd="0" presId="urn:microsoft.com/office/officeart/2005/8/layout/matrix3"/>
    <dgm:cxn modelId="{7B986746-FD61-4510-89F4-9F0FE8D33756}" srcId="{DECCD094-2A3F-4B64-8C6F-CD3CA16702C0}" destId="{1F6BC7AC-1D35-4FA7-BB9E-F16DE5D9891B}" srcOrd="1" destOrd="0" parTransId="{A4B61546-3593-4326-A8DA-3CDA6EC88517}" sibTransId="{94FF6CB3-B928-4CE1-9FB4-006EBC954406}"/>
    <dgm:cxn modelId="{7F69BC89-D295-D745-8731-1EDC31D3DEF8}" type="presOf" srcId="{C6242379-628C-4E3C-AA96-7C48242F3803}" destId="{24C3AE13-8E28-5948-9D72-F1C365356F3B}" srcOrd="0" destOrd="0" presId="urn:microsoft.com/office/officeart/2005/8/layout/matrix3"/>
    <dgm:cxn modelId="{679EF3C8-1E00-4A12-8D95-056DD6DEC9A6}" srcId="{DECCD094-2A3F-4B64-8C6F-CD3CA16702C0}" destId="{AD424BD0-1874-4E58-8D97-BF0BB9C0DC80}" srcOrd="3" destOrd="0" parTransId="{4F279AD8-BD14-4BF5-92E1-715DE5007FAD}" sibTransId="{BFF2265A-EE8C-4821-AB6C-F9A34E2AD820}"/>
    <dgm:cxn modelId="{8AB989D1-305A-D141-9063-D4489AB45EA2}" type="presOf" srcId="{1F6BC7AC-1D35-4FA7-BB9E-F16DE5D9891B}" destId="{C31141F0-DC05-024D-9A05-F101BEF4F04D}" srcOrd="0" destOrd="0" presId="urn:microsoft.com/office/officeart/2005/8/layout/matrix3"/>
    <dgm:cxn modelId="{D2D09BD6-E45B-4451-A3B5-581DDBC85EC9}" srcId="{DECCD094-2A3F-4B64-8C6F-CD3CA16702C0}" destId="{B9A1857C-E070-425A-9DA7-838E16704540}" srcOrd="0" destOrd="0" parTransId="{94CFF615-5A42-446A-88DD-934C43DB99CB}" sibTransId="{7FA25D19-48E2-4008-B01E-1343B3512440}"/>
    <dgm:cxn modelId="{4E35AAD7-DF5B-204B-A3C4-9E57876BCAB6}" type="presOf" srcId="{B9A1857C-E070-425A-9DA7-838E16704540}" destId="{283C1B78-EAC9-CC44-935E-882CD4CFA63E}" srcOrd="0" destOrd="0" presId="urn:microsoft.com/office/officeart/2005/8/layout/matrix3"/>
    <dgm:cxn modelId="{0D4861EA-33D7-48AC-B597-2552E40A318B}" srcId="{DECCD094-2A3F-4B64-8C6F-CD3CA16702C0}" destId="{C6242379-628C-4E3C-AA96-7C48242F3803}" srcOrd="2" destOrd="0" parTransId="{3FD05427-55C5-43DA-B9AF-963C2BA6B415}" sibTransId="{BC900012-B893-4CE1-8BA8-FBD4CB153976}"/>
    <dgm:cxn modelId="{D71D5DEE-7543-C947-9313-89EB333DE40C}" type="presOf" srcId="{DECCD094-2A3F-4B64-8C6F-CD3CA16702C0}" destId="{B379BEEE-0580-1F4F-9274-3B45D0EBE285}" srcOrd="0" destOrd="0" presId="urn:microsoft.com/office/officeart/2005/8/layout/matrix3"/>
    <dgm:cxn modelId="{779E6E77-189C-6544-B9EC-4BEB91BEFD03}" type="presParOf" srcId="{B379BEEE-0580-1F4F-9274-3B45D0EBE285}" destId="{5C031D5B-CC93-6049-AFA3-D10EEE5B52F9}" srcOrd="0" destOrd="0" presId="urn:microsoft.com/office/officeart/2005/8/layout/matrix3"/>
    <dgm:cxn modelId="{0801101B-5059-E045-91DF-868B3F70E395}" type="presParOf" srcId="{B379BEEE-0580-1F4F-9274-3B45D0EBE285}" destId="{283C1B78-EAC9-CC44-935E-882CD4CFA63E}" srcOrd="1" destOrd="0" presId="urn:microsoft.com/office/officeart/2005/8/layout/matrix3"/>
    <dgm:cxn modelId="{FCF254AD-627A-124D-B60C-F47679160B07}" type="presParOf" srcId="{B379BEEE-0580-1F4F-9274-3B45D0EBE285}" destId="{C31141F0-DC05-024D-9A05-F101BEF4F04D}" srcOrd="2" destOrd="0" presId="urn:microsoft.com/office/officeart/2005/8/layout/matrix3"/>
    <dgm:cxn modelId="{5ECCA57A-F412-194C-8829-06675FE1DB1C}" type="presParOf" srcId="{B379BEEE-0580-1F4F-9274-3B45D0EBE285}" destId="{24C3AE13-8E28-5948-9D72-F1C365356F3B}" srcOrd="3" destOrd="0" presId="urn:microsoft.com/office/officeart/2005/8/layout/matrix3"/>
    <dgm:cxn modelId="{3D379B99-11F5-D848-9E42-C0054AB6A10E}" type="presParOf" srcId="{B379BEEE-0580-1F4F-9274-3B45D0EBE285}" destId="{55AF68D6-1E58-E24E-8B1D-20355B3553A3}"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0D03FC-B685-4487-8F54-107F495183D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596C615-1A07-430E-BF25-4CFDF2CC8ACF}">
      <dgm:prSet custT="1"/>
      <dgm:spPr/>
      <dgm:t>
        <a:bodyPr/>
        <a:lstStyle/>
        <a:p>
          <a:pPr>
            <a:lnSpc>
              <a:spcPct val="100000"/>
            </a:lnSpc>
          </a:pPr>
          <a:r>
            <a:rPr lang="en-AU" sz="4000" b="1" i="0" dirty="0"/>
            <a:t>Data</a:t>
          </a:r>
          <a:r>
            <a:rPr lang="en-AU" sz="1100" b="1" i="0" dirty="0"/>
            <a:t>    </a:t>
          </a:r>
          <a:r>
            <a:rPr lang="en-AU" sz="4400" b="1" i="0" dirty="0"/>
            <a:t>collection</a:t>
          </a:r>
          <a:endParaRPr lang="en-US" sz="4400" dirty="0"/>
        </a:p>
      </dgm:t>
    </dgm:pt>
    <dgm:pt modelId="{7968037B-94E2-44DA-8BE0-A32554555901}" type="parTrans" cxnId="{68E0827B-E799-4BAD-8502-6894F55694FE}">
      <dgm:prSet/>
      <dgm:spPr/>
      <dgm:t>
        <a:bodyPr/>
        <a:lstStyle/>
        <a:p>
          <a:endParaRPr lang="en-US"/>
        </a:p>
      </dgm:t>
    </dgm:pt>
    <dgm:pt modelId="{6C72DFF0-682B-413E-8C74-EEEFB1EC2B46}" type="sibTrans" cxnId="{68E0827B-E799-4BAD-8502-6894F55694FE}">
      <dgm:prSet/>
      <dgm:spPr/>
      <dgm:t>
        <a:bodyPr/>
        <a:lstStyle/>
        <a:p>
          <a:endParaRPr lang="en-US"/>
        </a:p>
      </dgm:t>
    </dgm:pt>
    <dgm:pt modelId="{ECB92A23-DF35-4F4B-A8A8-3107C6C4F8E0}">
      <dgm:prSet custT="1"/>
      <dgm:spPr/>
      <dgm:t>
        <a:bodyPr/>
        <a:lstStyle/>
        <a:p>
          <a:pPr>
            <a:lnSpc>
              <a:spcPct val="100000"/>
            </a:lnSpc>
          </a:pPr>
          <a:r>
            <a:rPr lang="en-AU" sz="2000" b="0" i="0" dirty="0"/>
            <a:t>The dataset used in this project was obtained from </a:t>
          </a:r>
          <a:r>
            <a:rPr lang="en-AU" sz="2000" b="0" i="0" u="sng" dirty="0">
              <a:hlinkClick xmlns:r="http://schemas.openxmlformats.org/officeDocument/2006/relationships" r:id="rId1"/>
            </a:rPr>
            <a:t>Kaggle</a:t>
          </a:r>
          <a:r>
            <a:rPr lang="en-AU" sz="2000" b="0" i="0" dirty="0"/>
            <a:t>. It has information on about 4700+ houses available for rent with different parameters ranging from; size to the number of bedrooms, halls, and kitchens to the locality, and furnishing status, among others.</a:t>
          </a:r>
          <a:endParaRPr lang="en-US" sz="2000" dirty="0"/>
        </a:p>
      </dgm:t>
    </dgm:pt>
    <dgm:pt modelId="{6B77D766-C1AD-453A-B070-9AF80A614C5C}" type="parTrans" cxnId="{ED7A8FD2-D4E0-4EC1-9253-2E15A5D6E00D}">
      <dgm:prSet/>
      <dgm:spPr/>
      <dgm:t>
        <a:bodyPr/>
        <a:lstStyle/>
        <a:p>
          <a:endParaRPr lang="en-US"/>
        </a:p>
      </dgm:t>
    </dgm:pt>
    <dgm:pt modelId="{F6B5875B-52D8-4DF0-8605-54212CFF1DD2}" type="sibTrans" cxnId="{ED7A8FD2-D4E0-4EC1-9253-2E15A5D6E00D}">
      <dgm:prSet/>
      <dgm:spPr/>
      <dgm:t>
        <a:bodyPr/>
        <a:lstStyle/>
        <a:p>
          <a:endParaRPr lang="en-US"/>
        </a:p>
      </dgm:t>
    </dgm:pt>
    <dgm:pt modelId="{76A54E46-464C-4621-9C11-02ED0C4FD138}" type="pres">
      <dgm:prSet presAssocID="{530D03FC-B685-4487-8F54-107F495183D8}" presName="root" presStyleCnt="0">
        <dgm:presLayoutVars>
          <dgm:dir/>
          <dgm:resizeHandles val="exact"/>
        </dgm:presLayoutVars>
      </dgm:prSet>
      <dgm:spPr/>
    </dgm:pt>
    <dgm:pt modelId="{1E5EDF8C-A2DC-45F1-9306-8946525EB8CD}" type="pres">
      <dgm:prSet presAssocID="{3596C615-1A07-430E-BF25-4CFDF2CC8ACF}" presName="compNode" presStyleCnt="0"/>
      <dgm:spPr/>
    </dgm:pt>
    <dgm:pt modelId="{39765106-C447-469F-8735-95DB29D38C19}" type="pres">
      <dgm:prSet presAssocID="{3596C615-1A07-430E-BF25-4CFDF2CC8ACF}" presName="iconRect" presStyleLbl="node1" presStyleIdx="0" presStyleCnt="2" custLinFactY="37066" custLinFactNeighborX="-36686" custLinFactNeighborY="100000"/>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atabase"/>
        </a:ext>
      </dgm:extLst>
    </dgm:pt>
    <dgm:pt modelId="{2AFC6FF0-3211-493A-95D2-404B562741E6}" type="pres">
      <dgm:prSet presAssocID="{3596C615-1A07-430E-BF25-4CFDF2CC8ACF}" presName="spaceRect" presStyleCnt="0"/>
      <dgm:spPr/>
    </dgm:pt>
    <dgm:pt modelId="{19BDCE8D-9F1B-402A-A143-639B5CDC6FF6}" type="pres">
      <dgm:prSet presAssocID="{3596C615-1A07-430E-BF25-4CFDF2CC8ACF}" presName="textRect" presStyleLbl="revTx" presStyleIdx="0" presStyleCnt="2" custLinFactY="-35812" custLinFactNeighborX="67329" custLinFactNeighborY="-100000">
        <dgm:presLayoutVars>
          <dgm:chMax val="1"/>
          <dgm:chPref val="1"/>
        </dgm:presLayoutVars>
      </dgm:prSet>
      <dgm:spPr/>
    </dgm:pt>
    <dgm:pt modelId="{8C3A34B8-AD01-427D-B281-F905FF6F0B30}" type="pres">
      <dgm:prSet presAssocID="{6C72DFF0-682B-413E-8C74-EEEFB1EC2B46}" presName="sibTrans" presStyleCnt="0"/>
      <dgm:spPr/>
    </dgm:pt>
    <dgm:pt modelId="{C132D3AA-D856-4177-940B-1CD24063A991}" type="pres">
      <dgm:prSet presAssocID="{ECB92A23-DF35-4F4B-A8A8-3107C6C4F8E0}" presName="compNode" presStyleCnt="0"/>
      <dgm:spPr/>
    </dgm:pt>
    <dgm:pt modelId="{0772338E-4308-402F-98CF-E1BCDD4DBB29}" type="pres">
      <dgm:prSet presAssocID="{ECB92A23-DF35-4F4B-A8A8-3107C6C4F8E0}" presName="iconRect" presStyleLbl="node1" presStyleIdx="1" presStyleCnt="2" custLinFactX="-99252" custLinFactY="37391" custLinFactNeighborX="-100000" custLinFactNeighborY="100000"/>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Statistics"/>
        </a:ext>
      </dgm:extLst>
    </dgm:pt>
    <dgm:pt modelId="{1821B1B9-DD1B-494A-9A66-D7537544BDEF}" type="pres">
      <dgm:prSet presAssocID="{ECB92A23-DF35-4F4B-A8A8-3107C6C4F8E0}" presName="spaceRect" presStyleCnt="0"/>
      <dgm:spPr/>
    </dgm:pt>
    <dgm:pt modelId="{68A6889A-CA26-4553-A819-0277A7205745}" type="pres">
      <dgm:prSet presAssocID="{ECB92A23-DF35-4F4B-A8A8-3107C6C4F8E0}" presName="textRect" presStyleLbl="revTx" presStyleIdx="1" presStyleCnt="2" custScaleX="111735" custLinFactNeighborX="-3561" custLinFactNeighborY="-31587">
        <dgm:presLayoutVars>
          <dgm:chMax val="1"/>
          <dgm:chPref val="1"/>
        </dgm:presLayoutVars>
      </dgm:prSet>
      <dgm:spPr/>
    </dgm:pt>
  </dgm:ptLst>
  <dgm:cxnLst>
    <dgm:cxn modelId="{30D19876-D604-43EC-B0E7-C26237278EB9}" type="presOf" srcId="{ECB92A23-DF35-4F4B-A8A8-3107C6C4F8E0}" destId="{68A6889A-CA26-4553-A819-0277A7205745}" srcOrd="0" destOrd="0" presId="urn:microsoft.com/office/officeart/2018/2/layout/IconLabelList"/>
    <dgm:cxn modelId="{AE15B97A-8F3C-42A1-8A91-5E4BD14382EB}" type="presOf" srcId="{3596C615-1A07-430E-BF25-4CFDF2CC8ACF}" destId="{19BDCE8D-9F1B-402A-A143-639B5CDC6FF6}" srcOrd="0" destOrd="0" presId="urn:microsoft.com/office/officeart/2018/2/layout/IconLabelList"/>
    <dgm:cxn modelId="{68E0827B-E799-4BAD-8502-6894F55694FE}" srcId="{530D03FC-B685-4487-8F54-107F495183D8}" destId="{3596C615-1A07-430E-BF25-4CFDF2CC8ACF}" srcOrd="0" destOrd="0" parTransId="{7968037B-94E2-44DA-8BE0-A32554555901}" sibTransId="{6C72DFF0-682B-413E-8C74-EEEFB1EC2B46}"/>
    <dgm:cxn modelId="{ED7A8FD2-D4E0-4EC1-9253-2E15A5D6E00D}" srcId="{530D03FC-B685-4487-8F54-107F495183D8}" destId="{ECB92A23-DF35-4F4B-A8A8-3107C6C4F8E0}" srcOrd="1" destOrd="0" parTransId="{6B77D766-C1AD-453A-B070-9AF80A614C5C}" sibTransId="{F6B5875B-52D8-4DF0-8605-54212CFF1DD2}"/>
    <dgm:cxn modelId="{6C7651DD-68E3-4F07-AF07-67213CA38F92}" type="presOf" srcId="{530D03FC-B685-4487-8F54-107F495183D8}" destId="{76A54E46-464C-4621-9C11-02ED0C4FD138}" srcOrd="0" destOrd="0" presId="urn:microsoft.com/office/officeart/2018/2/layout/IconLabelList"/>
    <dgm:cxn modelId="{BADB9C98-0C0D-47FF-B714-A95C5D46277D}" type="presParOf" srcId="{76A54E46-464C-4621-9C11-02ED0C4FD138}" destId="{1E5EDF8C-A2DC-45F1-9306-8946525EB8CD}" srcOrd="0" destOrd="0" presId="urn:microsoft.com/office/officeart/2018/2/layout/IconLabelList"/>
    <dgm:cxn modelId="{A9DBD161-0CAB-40B5-BB61-40745CEFB07C}" type="presParOf" srcId="{1E5EDF8C-A2DC-45F1-9306-8946525EB8CD}" destId="{39765106-C447-469F-8735-95DB29D38C19}" srcOrd="0" destOrd="0" presId="urn:microsoft.com/office/officeart/2018/2/layout/IconLabelList"/>
    <dgm:cxn modelId="{2C780870-7C01-4E1E-9FB9-3D035668314D}" type="presParOf" srcId="{1E5EDF8C-A2DC-45F1-9306-8946525EB8CD}" destId="{2AFC6FF0-3211-493A-95D2-404B562741E6}" srcOrd="1" destOrd="0" presId="urn:microsoft.com/office/officeart/2018/2/layout/IconLabelList"/>
    <dgm:cxn modelId="{DAA76A71-A7E9-4C0E-A95F-CAFC00983E4A}" type="presParOf" srcId="{1E5EDF8C-A2DC-45F1-9306-8946525EB8CD}" destId="{19BDCE8D-9F1B-402A-A143-639B5CDC6FF6}" srcOrd="2" destOrd="0" presId="urn:microsoft.com/office/officeart/2018/2/layout/IconLabelList"/>
    <dgm:cxn modelId="{4ECEA1D6-005D-4D38-B3AD-9BE9CC0734BE}" type="presParOf" srcId="{76A54E46-464C-4621-9C11-02ED0C4FD138}" destId="{8C3A34B8-AD01-427D-B281-F905FF6F0B30}" srcOrd="1" destOrd="0" presId="urn:microsoft.com/office/officeart/2018/2/layout/IconLabelList"/>
    <dgm:cxn modelId="{3D9C642B-CF8F-4232-BEBE-92E0C0C23730}" type="presParOf" srcId="{76A54E46-464C-4621-9C11-02ED0C4FD138}" destId="{C132D3AA-D856-4177-940B-1CD24063A991}" srcOrd="2" destOrd="0" presId="urn:microsoft.com/office/officeart/2018/2/layout/IconLabelList"/>
    <dgm:cxn modelId="{117D5B78-012B-4581-B6A2-CF9F180CF0CE}" type="presParOf" srcId="{C132D3AA-D856-4177-940B-1CD24063A991}" destId="{0772338E-4308-402F-98CF-E1BCDD4DBB29}" srcOrd="0" destOrd="0" presId="urn:microsoft.com/office/officeart/2018/2/layout/IconLabelList"/>
    <dgm:cxn modelId="{892026C2-F810-4933-BBB8-15F6AC5D5E8E}" type="presParOf" srcId="{C132D3AA-D856-4177-940B-1CD24063A991}" destId="{1821B1B9-DD1B-494A-9A66-D7537544BDEF}" srcOrd="1" destOrd="0" presId="urn:microsoft.com/office/officeart/2018/2/layout/IconLabelList"/>
    <dgm:cxn modelId="{ECBB620E-58AF-4FD4-AC41-D66C8070D65A}" type="presParOf" srcId="{C132D3AA-D856-4177-940B-1CD24063A991}" destId="{68A6889A-CA26-4553-A819-0277A720574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a:solidFill>
          <a:schemeClr val="bg2"/>
        </a:solidFill>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a:solidFill>
          <a:schemeClr val="accent1">
            <a:lumMod val="40000"/>
            <a:lumOff val="60000"/>
          </a:schemeClr>
        </a:solidFill>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a:solidFill>
          <a:schemeClr val="bg2"/>
        </a:solidFill>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bg2"/>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a:solidFill>
          <a:schemeClr val="bg2"/>
        </a:solidFill>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0ADC64-2E24-4A9F-B4FF-12334985146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4F31A10-E1F0-4C85-BCD2-CE43913BE7E0}">
      <dgm:prSet/>
      <dgm:spPr/>
      <dgm:t>
        <a:bodyPr/>
        <a:lstStyle/>
        <a:p>
          <a:pPr>
            <a:lnSpc>
              <a:spcPct val="100000"/>
            </a:lnSpc>
            <a:defRPr cap="all"/>
          </a:pPr>
          <a:r>
            <a:rPr lang="en-AU"/>
            <a:t>Data Preparation</a:t>
          </a:r>
          <a:endParaRPr lang="en-US"/>
        </a:p>
      </dgm:t>
    </dgm:pt>
    <dgm:pt modelId="{4E93BFBC-14F8-4F4E-895E-5B42F32CDBB8}" type="parTrans" cxnId="{AE11F2FF-214C-4560-AD8D-F9E9030B0225}">
      <dgm:prSet/>
      <dgm:spPr/>
      <dgm:t>
        <a:bodyPr/>
        <a:lstStyle/>
        <a:p>
          <a:endParaRPr lang="en-US"/>
        </a:p>
      </dgm:t>
    </dgm:pt>
    <dgm:pt modelId="{84CF9EDF-9214-48AF-9C3C-EB873F26C214}" type="sibTrans" cxnId="{AE11F2FF-214C-4560-AD8D-F9E9030B0225}">
      <dgm:prSet/>
      <dgm:spPr/>
      <dgm:t>
        <a:bodyPr/>
        <a:lstStyle/>
        <a:p>
          <a:endParaRPr lang="en-US"/>
        </a:p>
      </dgm:t>
    </dgm:pt>
    <dgm:pt modelId="{2439A68D-113B-4892-AACA-0C32911FCD29}">
      <dgm:prSet/>
      <dgm:spPr/>
      <dgm:t>
        <a:bodyPr/>
        <a:lstStyle/>
        <a:p>
          <a:pPr>
            <a:lnSpc>
              <a:spcPct val="100000"/>
            </a:lnSpc>
            <a:defRPr cap="all"/>
          </a:pPr>
          <a:r>
            <a:rPr lang="en-AU"/>
            <a:t>Data Pre-processing</a:t>
          </a:r>
          <a:endParaRPr lang="en-US"/>
        </a:p>
      </dgm:t>
    </dgm:pt>
    <dgm:pt modelId="{288F3332-EA5D-48CA-94C3-D38DBDEE9661}" type="parTrans" cxnId="{2D23F60B-C1E0-4294-8E11-3C8D5BD602AF}">
      <dgm:prSet/>
      <dgm:spPr/>
      <dgm:t>
        <a:bodyPr/>
        <a:lstStyle/>
        <a:p>
          <a:endParaRPr lang="en-US"/>
        </a:p>
      </dgm:t>
    </dgm:pt>
    <dgm:pt modelId="{5F02F6F0-95AD-4EED-918A-D106F8E7FE83}" type="sibTrans" cxnId="{2D23F60B-C1E0-4294-8E11-3C8D5BD602AF}">
      <dgm:prSet/>
      <dgm:spPr/>
      <dgm:t>
        <a:bodyPr/>
        <a:lstStyle/>
        <a:p>
          <a:endParaRPr lang="en-US"/>
        </a:p>
      </dgm:t>
    </dgm:pt>
    <dgm:pt modelId="{2148BEE8-A481-45D4-B4B1-BF05F798AE5F}">
      <dgm:prSet/>
      <dgm:spPr/>
      <dgm:t>
        <a:bodyPr/>
        <a:lstStyle/>
        <a:p>
          <a:pPr>
            <a:lnSpc>
              <a:spcPct val="100000"/>
            </a:lnSpc>
            <a:defRPr cap="all"/>
          </a:pPr>
          <a:r>
            <a:rPr lang="en-AU"/>
            <a:t>Model Evaluation</a:t>
          </a:r>
          <a:endParaRPr lang="en-US"/>
        </a:p>
      </dgm:t>
    </dgm:pt>
    <dgm:pt modelId="{C47F3D0A-1F79-4B87-BDDB-874F70E98FFC}" type="parTrans" cxnId="{D1F13719-5B98-4246-AB6B-FA3896A0FA0A}">
      <dgm:prSet/>
      <dgm:spPr/>
      <dgm:t>
        <a:bodyPr/>
        <a:lstStyle/>
        <a:p>
          <a:endParaRPr lang="en-US"/>
        </a:p>
      </dgm:t>
    </dgm:pt>
    <dgm:pt modelId="{0B43AD94-7462-4B3F-ACAA-C53003C4E822}" type="sibTrans" cxnId="{D1F13719-5B98-4246-AB6B-FA3896A0FA0A}">
      <dgm:prSet/>
      <dgm:spPr/>
      <dgm:t>
        <a:bodyPr/>
        <a:lstStyle/>
        <a:p>
          <a:endParaRPr lang="en-US"/>
        </a:p>
      </dgm:t>
    </dgm:pt>
    <dgm:pt modelId="{494F523E-B1F7-4E4D-ABDF-0DD5F4C6CB69}">
      <dgm:prSet/>
      <dgm:spPr/>
      <dgm:t>
        <a:bodyPr/>
        <a:lstStyle/>
        <a:p>
          <a:pPr>
            <a:lnSpc>
              <a:spcPct val="100000"/>
            </a:lnSpc>
            <a:defRPr cap="all"/>
          </a:pPr>
          <a:r>
            <a:rPr lang="en-AU"/>
            <a:t>Model Selection</a:t>
          </a:r>
          <a:endParaRPr lang="en-US"/>
        </a:p>
      </dgm:t>
    </dgm:pt>
    <dgm:pt modelId="{BBCEE668-8033-469F-A962-C0873173C512}" type="parTrans" cxnId="{FA9EB23F-5DD4-4645-BFCD-7C50B09F1735}">
      <dgm:prSet/>
      <dgm:spPr/>
      <dgm:t>
        <a:bodyPr/>
        <a:lstStyle/>
        <a:p>
          <a:endParaRPr lang="en-US"/>
        </a:p>
      </dgm:t>
    </dgm:pt>
    <dgm:pt modelId="{787B7A6E-34C1-4796-8873-547794BCAF91}" type="sibTrans" cxnId="{FA9EB23F-5DD4-4645-BFCD-7C50B09F1735}">
      <dgm:prSet/>
      <dgm:spPr/>
      <dgm:t>
        <a:bodyPr/>
        <a:lstStyle/>
        <a:p>
          <a:endParaRPr lang="en-US"/>
        </a:p>
      </dgm:t>
    </dgm:pt>
    <dgm:pt modelId="{50736501-2431-440D-A154-E1C42E393316}">
      <dgm:prSet/>
      <dgm:spPr/>
      <dgm:t>
        <a:bodyPr/>
        <a:lstStyle/>
        <a:p>
          <a:pPr>
            <a:lnSpc>
              <a:spcPct val="100000"/>
            </a:lnSpc>
            <a:defRPr cap="all"/>
          </a:pPr>
          <a:r>
            <a:rPr lang="en-AU"/>
            <a:t>Hyperparameter Tuning</a:t>
          </a:r>
          <a:endParaRPr lang="en-US"/>
        </a:p>
      </dgm:t>
    </dgm:pt>
    <dgm:pt modelId="{32B15A86-AAE3-4FB7-9C0C-28482775315C}" type="parTrans" cxnId="{76621225-1A54-4B78-AAA3-61F03C8DA2CF}">
      <dgm:prSet/>
      <dgm:spPr/>
      <dgm:t>
        <a:bodyPr/>
        <a:lstStyle/>
        <a:p>
          <a:endParaRPr lang="en-US"/>
        </a:p>
      </dgm:t>
    </dgm:pt>
    <dgm:pt modelId="{54707242-630C-4F55-973F-D340FB50AE24}" type="sibTrans" cxnId="{76621225-1A54-4B78-AAA3-61F03C8DA2CF}">
      <dgm:prSet/>
      <dgm:spPr/>
      <dgm:t>
        <a:bodyPr/>
        <a:lstStyle/>
        <a:p>
          <a:endParaRPr lang="en-US"/>
        </a:p>
      </dgm:t>
    </dgm:pt>
    <dgm:pt modelId="{FD71EB92-5AEA-4D55-9892-D878D4523CFE}">
      <dgm:prSet/>
      <dgm:spPr/>
      <dgm:t>
        <a:bodyPr/>
        <a:lstStyle/>
        <a:p>
          <a:pPr>
            <a:lnSpc>
              <a:spcPct val="100000"/>
            </a:lnSpc>
            <a:defRPr cap="all"/>
          </a:pPr>
          <a:r>
            <a:rPr lang="en-AU"/>
            <a:t>Model Saving</a:t>
          </a:r>
          <a:endParaRPr lang="en-US"/>
        </a:p>
      </dgm:t>
    </dgm:pt>
    <dgm:pt modelId="{5BB5D041-BED3-4E5D-A84E-DAFA4623902D}" type="parTrans" cxnId="{5E86ECA7-2166-4430-BCC0-AF351CEF62CE}">
      <dgm:prSet/>
      <dgm:spPr/>
      <dgm:t>
        <a:bodyPr/>
        <a:lstStyle/>
        <a:p>
          <a:endParaRPr lang="en-US"/>
        </a:p>
      </dgm:t>
    </dgm:pt>
    <dgm:pt modelId="{6421668E-82C3-4273-924B-A2C9D01DCA09}" type="sibTrans" cxnId="{5E86ECA7-2166-4430-BCC0-AF351CEF62CE}">
      <dgm:prSet/>
      <dgm:spPr/>
      <dgm:t>
        <a:bodyPr/>
        <a:lstStyle/>
        <a:p>
          <a:endParaRPr lang="en-US"/>
        </a:p>
      </dgm:t>
    </dgm:pt>
    <dgm:pt modelId="{CACFE885-25EF-4C0B-ABF1-20D3FD9B8F0D}" type="pres">
      <dgm:prSet presAssocID="{C80ADC64-2E24-4A9F-B4FF-123349851462}" presName="root" presStyleCnt="0">
        <dgm:presLayoutVars>
          <dgm:dir/>
          <dgm:resizeHandles val="exact"/>
        </dgm:presLayoutVars>
      </dgm:prSet>
      <dgm:spPr/>
    </dgm:pt>
    <dgm:pt modelId="{5C83462E-C3FA-47CA-BDE2-B5A2AAA8ED51}" type="pres">
      <dgm:prSet presAssocID="{24F31A10-E1F0-4C85-BCD2-CE43913BE7E0}" presName="compNode" presStyleCnt="0"/>
      <dgm:spPr/>
    </dgm:pt>
    <dgm:pt modelId="{ECEC99C4-F95E-48E9-B6B1-A616D3E2C26D}" type="pres">
      <dgm:prSet presAssocID="{24F31A10-E1F0-4C85-BCD2-CE43913BE7E0}" presName="iconBgRect" presStyleLbl="bgShp" presStyleIdx="0" presStyleCnt="6"/>
      <dgm:spPr/>
    </dgm:pt>
    <dgm:pt modelId="{2C63EE75-6695-4660-A9F2-C99B6CD5A97D}" type="pres">
      <dgm:prSet presAssocID="{24F31A10-E1F0-4C85-BCD2-CE43913BE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F5B2FBCD-5090-48E1-A565-6EE176128EB0}" type="pres">
      <dgm:prSet presAssocID="{24F31A10-E1F0-4C85-BCD2-CE43913BE7E0}" presName="spaceRect" presStyleCnt="0"/>
      <dgm:spPr/>
    </dgm:pt>
    <dgm:pt modelId="{B1FA96D2-953E-470C-9EC9-124CF3C48864}" type="pres">
      <dgm:prSet presAssocID="{24F31A10-E1F0-4C85-BCD2-CE43913BE7E0}" presName="textRect" presStyleLbl="revTx" presStyleIdx="0" presStyleCnt="6">
        <dgm:presLayoutVars>
          <dgm:chMax val="1"/>
          <dgm:chPref val="1"/>
        </dgm:presLayoutVars>
      </dgm:prSet>
      <dgm:spPr/>
    </dgm:pt>
    <dgm:pt modelId="{370C9A1B-7EFB-4C2A-B20E-95CD49C03E98}" type="pres">
      <dgm:prSet presAssocID="{84CF9EDF-9214-48AF-9C3C-EB873F26C214}" presName="sibTrans" presStyleCnt="0"/>
      <dgm:spPr/>
    </dgm:pt>
    <dgm:pt modelId="{4AB2114E-1229-4E22-BF6D-962CCC0CD935}" type="pres">
      <dgm:prSet presAssocID="{2439A68D-113B-4892-AACA-0C32911FCD29}" presName="compNode" presStyleCnt="0"/>
      <dgm:spPr/>
    </dgm:pt>
    <dgm:pt modelId="{7D7B4925-ADC4-45C3-AA4C-6DC9111BF440}" type="pres">
      <dgm:prSet presAssocID="{2439A68D-113B-4892-AACA-0C32911FCD29}" presName="iconBgRect" presStyleLbl="bgShp" presStyleIdx="1" presStyleCnt="6"/>
      <dgm:spPr/>
    </dgm:pt>
    <dgm:pt modelId="{8B54612D-48FC-41C4-8616-6CE6519C53D5}" type="pres">
      <dgm:prSet presAssocID="{2439A68D-113B-4892-AACA-0C32911FCD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7147C9-AF7A-4BAF-A6DA-05EB759F2262}" type="pres">
      <dgm:prSet presAssocID="{2439A68D-113B-4892-AACA-0C32911FCD29}" presName="spaceRect" presStyleCnt="0"/>
      <dgm:spPr/>
    </dgm:pt>
    <dgm:pt modelId="{A8F3130C-AB10-48E7-8BE3-76E9E54F0A97}" type="pres">
      <dgm:prSet presAssocID="{2439A68D-113B-4892-AACA-0C32911FCD29}" presName="textRect" presStyleLbl="revTx" presStyleIdx="1" presStyleCnt="6">
        <dgm:presLayoutVars>
          <dgm:chMax val="1"/>
          <dgm:chPref val="1"/>
        </dgm:presLayoutVars>
      </dgm:prSet>
      <dgm:spPr/>
    </dgm:pt>
    <dgm:pt modelId="{1B0A1F7C-EC66-49F2-9CE3-6C953AF1CBF3}" type="pres">
      <dgm:prSet presAssocID="{5F02F6F0-95AD-4EED-918A-D106F8E7FE83}" presName="sibTrans" presStyleCnt="0"/>
      <dgm:spPr/>
    </dgm:pt>
    <dgm:pt modelId="{3DC33B63-1B1B-40BD-BD76-55616ECA7509}" type="pres">
      <dgm:prSet presAssocID="{2148BEE8-A481-45D4-B4B1-BF05F798AE5F}" presName="compNode" presStyleCnt="0"/>
      <dgm:spPr/>
    </dgm:pt>
    <dgm:pt modelId="{52087850-F981-48D7-AFF7-5EF401AD528C}" type="pres">
      <dgm:prSet presAssocID="{2148BEE8-A481-45D4-B4B1-BF05F798AE5F}" presName="iconBgRect" presStyleLbl="bgShp" presStyleIdx="2" presStyleCnt="6"/>
      <dgm:spPr>
        <a:solidFill>
          <a:schemeClr val="accent1">
            <a:lumMod val="40000"/>
            <a:lumOff val="60000"/>
          </a:schemeClr>
        </a:solidFill>
      </dgm:spPr>
    </dgm:pt>
    <dgm:pt modelId="{308152D6-8E9B-490D-9BBC-8A7DE7E18563}" type="pres">
      <dgm:prSet presAssocID="{2148BEE8-A481-45D4-B4B1-BF05F798AE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8A1E50D-35A4-4A8E-954F-8AC31A1D520E}" type="pres">
      <dgm:prSet presAssocID="{2148BEE8-A481-45D4-B4B1-BF05F798AE5F}" presName="spaceRect" presStyleCnt="0"/>
      <dgm:spPr/>
    </dgm:pt>
    <dgm:pt modelId="{CCF061E9-8807-46B6-8C8A-D335D254EAFD}" type="pres">
      <dgm:prSet presAssocID="{2148BEE8-A481-45D4-B4B1-BF05F798AE5F}" presName="textRect" presStyleLbl="revTx" presStyleIdx="2" presStyleCnt="6">
        <dgm:presLayoutVars>
          <dgm:chMax val="1"/>
          <dgm:chPref val="1"/>
        </dgm:presLayoutVars>
      </dgm:prSet>
      <dgm:spPr/>
    </dgm:pt>
    <dgm:pt modelId="{1DD2CC7F-2F16-44A6-8F49-FFA58A0D2AA1}" type="pres">
      <dgm:prSet presAssocID="{0B43AD94-7462-4B3F-ACAA-C53003C4E822}" presName="sibTrans" presStyleCnt="0"/>
      <dgm:spPr/>
    </dgm:pt>
    <dgm:pt modelId="{929F7758-2196-438C-BFBD-56609245507C}" type="pres">
      <dgm:prSet presAssocID="{494F523E-B1F7-4E4D-ABDF-0DD5F4C6CB69}" presName="compNode" presStyleCnt="0"/>
      <dgm:spPr/>
    </dgm:pt>
    <dgm:pt modelId="{5FE3007A-89F3-4480-967B-F35A9B0902AC}" type="pres">
      <dgm:prSet presAssocID="{494F523E-B1F7-4E4D-ABDF-0DD5F4C6CB69}" presName="iconBgRect" presStyleLbl="bgShp" presStyleIdx="3" presStyleCnt="6"/>
      <dgm:spPr>
        <a:solidFill>
          <a:schemeClr val="bg2"/>
        </a:solidFill>
      </dgm:spPr>
    </dgm:pt>
    <dgm:pt modelId="{09EA8356-EFA1-4EF3-BB1A-9B2559883865}" type="pres">
      <dgm:prSet presAssocID="{494F523E-B1F7-4E4D-ABDF-0DD5F4C6CB6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08D5D571-B1AE-44F6-9548-EC75EB10E93B}" type="pres">
      <dgm:prSet presAssocID="{494F523E-B1F7-4E4D-ABDF-0DD5F4C6CB69}" presName="spaceRect" presStyleCnt="0"/>
      <dgm:spPr/>
    </dgm:pt>
    <dgm:pt modelId="{94B45A64-F611-4710-94B7-EF79D39CC3FE}" type="pres">
      <dgm:prSet presAssocID="{494F523E-B1F7-4E4D-ABDF-0DD5F4C6CB69}" presName="textRect" presStyleLbl="revTx" presStyleIdx="3" presStyleCnt="6">
        <dgm:presLayoutVars>
          <dgm:chMax val="1"/>
          <dgm:chPref val="1"/>
        </dgm:presLayoutVars>
      </dgm:prSet>
      <dgm:spPr/>
    </dgm:pt>
    <dgm:pt modelId="{C3F5C534-3208-4B4E-A058-E0E35F527744}" type="pres">
      <dgm:prSet presAssocID="{787B7A6E-34C1-4796-8873-547794BCAF91}" presName="sibTrans" presStyleCnt="0"/>
      <dgm:spPr/>
    </dgm:pt>
    <dgm:pt modelId="{B52B887D-FBE1-4D88-AC4C-44B7C70DED1E}" type="pres">
      <dgm:prSet presAssocID="{50736501-2431-440D-A154-E1C42E393316}" presName="compNode" presStyleCnt="0"/>
      <dgm:spPr/>
    </dgm:pt>
    <dgm:pt modelId="{6F72E5F2-9542-48DA-9D34-87D90FE9AC4D}" type="pres">
      <dgm:prSet presAssocID="{50736501-2431-440D-A154-E1C42E393316}" presName="iconBgRect" presStyleLbl="bgShp" presStyleIdx="4" presStyleCnt="6"/>
      <dgm:spPr/>
    </dgm:pt>
    <dgm:pt modelId="{2344EE91-99D9-44A4-87D9-D9FC67104245}" type="pres">
      <dgm:prSet presAssocID="{50736501-2431-440D-A154-E1C42E39331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7CEC2380-1609-4C67-A3AD-B68C2496A002}" type="pres">
      <dgm:prSet presAssocID="{50736501-2431-440D-A154-E1C42E393316}" presName="spaceRect" presStyleCnt="0"/>
      <dgm:spPr/>
    </dgm:pt>
    <dgm:pt modelId="{14E9F15F-29AC-48CB-A099-C41E40EDA588}" type="pres">
      <dgm:prSet presAssocID="{50736501-2431-440D-A154-E1C42E393316}" presName="textRect" presStyleLbl="revTx" presStyleIdx="4" presStyleCnt="6">
        <dgm:presLayoutVars>
          <dgm:chMax val="1"/>
          <dgm:chPref val="1"/>
        </dgm:presLayoutVars>
      </dgm:prSet>
      <dgm:spPr/>
    </dgm:pt>
    <dgm:pt modelId="{DAE16F30-CC98-43F7-82EB-C02700EB3A88}" type="pres">
      <dgm:prSet presAssocID="{54707242-630C-4F55-973F-D340FB50AE24}" presName="sibTrans" presStyleCnt="0"/>
      <dgm:spPr/>
    </dgm:pt>
    <dgm:pt modelId="{13CA4D6D-32CD-46D6-BA07-50BF8D4453C4}" type="pres">
      <dgm:prSet presAssocID="{FD71EB92-5AEA-4D55-9892-D878D4523CFE}" presName="compNode" presStyleCnt="0"/>
      <dgm:spPr/>
    </dgm:pt>
    <dgm:pt modelId="{F9C65299-85E8-499E-BF90-13A05DBB4CC8}" type="pres">
      <dgm:prSet presAssocID="{FD71EB92-5AEA-4D55-9892-D878D4523CFE}" presName="iconBgRect" presStyleLbl="bgShp" presStyleIdx="5" presStyleCnt="6"/>
      <dgm:spPr/>
    </dgm:pt>
    <dgm:pt modelId="{59749519-FA58-498D-8A8D-0FDC61E70C24}" type="pres">
      <dgm:prSet presAssocID="{FD71EB92-5AEA-4D55-9892-D878D4523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iggy Bank"/>
        </a:ext>
      </dgm:extLst>
    </dgm:pt>
    <dgm:pt modelId="{1875D98C-5748-404D-9BA9-F4285148531A}" type="pres">
      <dgm:prSet presAssocID="{FD71EB92-5AEA-4D55-9892-D878D4523CFE}" presName="spaceRect" presStyleCnt="0"/>
      <dgm:spPr/>
    </dgm:pt>
    <dgm:pt modelId="{D7795C96-FEEA-4503-8B8E-779E7F10210F}" type="pres">
      <dgm:prSet presAssocID="{FD71EB92-5AEA-4D55-9892-D878D4523CFE}" presName="textRect" presStyleLbl="revTx" presStyleIdx="5" presStyleCnt="6">
        <dgm:presLayoutVars>
          <dgm:chMax val="1"/>
          <dgm:chPref val="1"/>
        </dgm:presLayoutVars>
      </dgm:prSet>
      <dgm:spPr/>
    </dgm:pt>
  </dgm:ptLst>
  <dgm:cxnLst>
    <dgm:cxn modelId="{2D23F60B-C1E0-4294-8E11-3C8D5BD602AF}" srcId="{C80ADC64-2E24-4A9F-B4FF-123349851462}" destId="{2439A68D-113B-4892-AACA-0C32911FCD29}" srcOrd="1" destOrd="0" parTransId="{288F3332-EA5D-48CA-94C3-D38DBDEE9661}" sibTransId="{5F02F6F0-95AD-4EED-918A-D106F8E7FE83}"/>
    <dgm:cxn modelId="{D1F13719-5B98-4246-AB6B-FA3896A0FA0A}" srcId="{C80ADC64-2E24-4A9F-B4FF-123349851462}" destId="{2148BEE8-A481-45D4-B4B1-BF05F798AE5F}" srcOrd="2" destOrd="0" parTransId="{C47F3D0A-1F79-4B87-BDDB-874F70E98FFC}" sibTransId="{0B43AD94-7462-4B3F-ACAA-C53003C4E822}"/>
    <dgm:cxn modelId="{76621225-1A54-4B78-AAA3-61F03C8DA2CF}" srcId="{C80ADC64-2E24-4A9F-B4FF-123349851462}" destId="{50736501-2431-440D-A154-E1C42E393316}" srcOrd="4" destOrd="0" parTransId="{32B15A86-AAE3-4FB7-9C0C-28482775315C}" sibTransId="{54707242-630C-4F55-973F-D340FB50AE24}"/>
    <dgm:cxn modelId="{6F3EEB3D-DB8A-45A7-BA61-69297689F08C}" type="presOf" srcId="{2148BEE8-A481-45D4-B4B1-BF05F798AE5F}" destId="{CCF061E9-8807-46B6-8C8A-D335D254EAFD}" srcOrd="0" destOrd="0" presId="urn:microsoft.com/office/officeart/2018/5/layout/IconCircleLabelList"/>
    <dgm:cxn modelId="{FA9EB23F-5DD4-4645-BFCD-7C50B09F1735}" srcId="{C80ADC64-2E24-4A9F-B4FF-123349851462}" destId="{494F523E-B1F7-4E4D-ABDF-0DD5F4C6CB69}" srcOrd="3" destOrd="0" parTransId="{BBCEE668-8033-469F-A962-C0873173C512}" sibTransId="{787B7A6E-34C1-4796-8873-547794BCAF91}"/>
    <dgm:cxn modelId="{06EE2D69-EC69-43FE-B898-80BDAFA1DC1C}" type="presOf" srcId="{C80ADC64-2E24-4A9F-B4FF-123349851462}" destId="{CACFE885-25EF-4C0B-ABF1-20D3FD9B8F0D}" srcOrd="0" destOrd="0" presId="urn:microsoft.com/office/officeart/2018/5/layout/IconCircleLabelList"/>
    <dgm:cxn modelId="{7BE7AA88-F487-442E-883B-A3D1E369237B}" type="presOf" srcId="{494F523E-B1F7-4E4D-ABDF-0DD5F4C6CB69}" destId="{94B45A64-F611-4710-94B7-EF79D39CC3FE}" srcOrd="0" destOrd="0" presId="urn:microsoft.com/office/officeart/2018/5/layout/IconCircleLabelList"/>
    <dgm:cxn modelId="{3763708F-D11B-41E4-856A-790C8C17A4B2}" type="presOf" srcId="{2439A68D-113B-4892-AACA-0C32911FCD29}" destId="{A8F3130C-AB10-48E7-8BE3-76E9E54F0A97}" srcOrd="0" destOrd="0" presId="urn:microsoft.com/office/officeart/2018/5/layout/IconCircleLabelList"/>
    <dgm:cxn modelId="{3AC33C93-54AB-4420-BCC9-7D16DDD5D7B9}" type="presOf" srcId="{FD71EB92-5AEA-4D55-9892-D878D4523CFE}" destId="{D7795C96-FEEA-4503-8B8E-779E7F10210F}" srcOrd="0" destOrd="0" presId="urn:microsoft.com/office/officeart/2018/5/layout/IconCircleLabelList"/>
    <dgm:cxn modelId="{5E86ECA7-2166-4430-BCC0-AF351CEF62CE}" srcId="{C80ADC64-2E24-4A9F-B4FF-123349851462}" destId="{FD71EB92-5AEA-4D55-9892-D878D4523CFE}" srcOrd="5" destOrd="0" parTransId="{5BB5D041-BED3-4E5D-A84E-DAFA4623902D}" sibTransId="{6421668E-82C3-4273-924B-A2C9D01DCA09}"/>
    <dgm:cxn modelId="{7AF379CB-9320-4145-9017-73DE49BDAAF2}" type="presOf" srcId="{24F31A10-E1F0-4C85-BCD2-CE43913BE7E0}" destId="{B1FA96D2-953E-470C-9EC9-124CF3C48864}" srcOrd="0" destOrd="0" presId="urn:microsoft.com/office/officeart/2018/5/layout/IconCircleLabelList"/>
    <dgm:cxn modelId="{AF0166EC-4EA4-42AC-88A4-1EECB23B3557}" type="presOf" srcId="{50736501-2431-440D-A154-E1C42E393316}" destId="{14E9F15F-29AC-48CB-A099-C41E40EDA588}" srcOrd="0" destOrd="0" presId="urn:microsoft.com/office/officeart/2018/5/layout/IconCircleLabelList"/>
    <dgm:cxn modelId="{AE11F2FF-214C-4560-AD8D-F9E9030B0225}" srcId="{C80ADC64-2E24-4A9F-B4FF-123349851462}" destId="{24F31A10-E1F0-4C85-BCD2-CE43913BE7E0}" srcOrd="0" destOrd="0" parTransId="{4E93BFBC-14F8-4F4E-895E-5B42F32CDBB8}" sibTransId="{84CF9EDF-9214-48AF-9C3C-EB873F26C214}"/>
    <dgm:cxn modelId="{2065B79A-35CD-4A70-B323-88A42AE0B99D}" type="presParOf" srcId="{CACFE885-25EF-4C0B-ABF1-20D3FD9B8F0D}" destId="{5C83462E-C3FA-47CA-BDE2-B5A2AAA8ED51}" srcOrd="0" destOrd="0" presId="urn:microsoft.com/office/officeart/2018/5/layout/IconCircleLabelList"/>
    <dgm:cxn modelId="{D211BD7E-E568-4B1F-8FF8-E294B0FC5647}" type="presParOf" srcId="{5C83462E-C3FA-47CA-BDE2-B5A2AAA8ED51}" destId="{ECEC99C4-F95E-48E9-B6B1-A616D3E2C26D}" srcOrd="0" destOrd="0" presId="urn:microsoft.com/office/officeart/2018/5/layout/IconCircleLabelList"/>
    <dgm:cxn modelId="{F63165F3-631F-4698-9F03-904C3C83E929}" type="presParOf" srcId="{5C83462E-C3FA-47CA-BDE2-B5A2AAA8ED51}" destId="{2C63EE75-6695-4660-A9F2-C99B6CD5A97D}" srcOrd="1" destOrd="0" presId="urn:microsoft.com/office/officeart/2018/5/layout/IconCircleLabelList"/>
    <dgm:cxn modelId="{2B88BDF6-A28E-4DDF-B8BD-F6CE6CB8598E}" type="presParOf" srcId="{5C83462E-C3FA-47CA-BDE2-B5A2AAA8ED51}" destId="{F5B2FBCD-5090-48E1-A565-6EE176128EB0}" srcOrd="2" destOrd="0" presId="urn:microsoft.com/office/officeart/2018/5/layout/IconCircleLabelList"/>
    <dgm:cxn modelId="{84A17027-F840-4073-BE00-BACA5BB4CC6E}" type="presParOf" srcId="{5C83462E-C3FA-47CA-BDE2-B5A2AAA8ED51}" destId="{B1FA96D2-953E-470C-9EC9-124CF3C48864}" srcOrd="3" destOrd="0" presId="urn:microsoft.com/office/officeart/2018/5/layout/IconCircleLabelList"/>
    <dgm:cxn modelId="{2ED761EA-E4E1-450A-A565-6235A04DC1F5}" type="presParOf" srcId="{CACFE885-25EF-4C0B-ABF1-20D3FD9B8F0D}" destId="{370C9A1B-7EFB-4C2A-B20E-95CD49C03E98}" srcOrd="1" destOrd="0" presId="urn:microsoft.com/office/officeart/2018/5/layout/IconCircleLabelList"/>
    <dgm:cxn modelId="{6B28E4D5-7B47-4AA9-AC3A-3686317E3964}" type="presParOf" srcId="{CACFE885-25EF-4C0B-ABF1-20D3FD9B8F0D}" destId="{4AB2114E-1229-4E22-BF6D-962CCC0CD935}" srcOrd="2" destOrd="0" presId="urn:microsoft.com/office/officeart/2018/5/layout/IconCircleLabelList"/>
    <dgm:cxn modelId="{CE61FBEA-832B-4423-8F16-89AEA070EDBE}" type="presParOf" srcId="{4AB2114E-1229-4E22-BF6D-962CCC0CD935}" destId="{7D7B4925-ADC4-45C3-AA4C-6DC9111BF440}" srcOrd="0" destOrd="0" presId="urn:microsoft.com/office/officeart/2018/5/layout/IconCircleLabelList"/>
    <dgm:cxn modelId="{DF72AA5E-80F3-40DF-A713-6785F077DF2C}" type="presParOf" srcId="{4AB2114E-1229-4E22-BF6D-962CCC0CD935}" destId="{8B54612D-48FC-41C4-8616-6CE6519C53D5}" srcOrd="1" destOrd="0" presId="urn:microsoft.com/office/officeart/2018/5/layout/IconCircleLabelList"/>
    <dgm:cxn modelId="{6A0FCE40-B558-4AFF-A405-6DC4BC33738E}" type="presParOf" srcId="{4AB2114E-1229-4E22-BF6D-962CCC0CD935}" destId="{967147C9-AF7A-4BAF-A6DA-05EB759F2262}" srcOrd="2" destOrd="0" presId="urn:microsoft.com/office/officeart/2018/5/layout/IconCircleLabelList"/>
    <dgm:cxn modelId="{9F1EB1E3-14B9-4C53-87B1-CCB08F27DCAA}" type="presParOf" srcId="{4AB2114E-1229-4E22-BF6D-962CCC0CD935}" destId="{A8F3130C-AB10-48E7-8BE3-76E9E54F0A97}" srcOrd="3" destOrd="0" presId="urn:microsoft.com/office/officeart/2018/5/layout/IconCircleLabelList"/>
    <dgm:cxn modelId="{3BB3D565-0FC2-4B0A-B110-A53875C4995D}" type="presParOf" srcId="{CACFE885-25EF-4C0B-ABF1-20D3FD9B8F0D}" destId="{1B0A1F7C-EC66-49F2-9CE3-6C953AF1CBF3}" srcOrd="3" destOrd="0" presId="urn:microsoft.com/office/officeart/2018/5/layout/IconCircleLabelList"/>
    <dgm:cxn modelId="{380B51AC-0928-45A0-A0E1-13426FD04673}" type="presParOf" srcId="{CACFE885-25EF-4C0B-ABF1-20D3FD9B8F0D}" destId="{3DC33B63-1B1B-40BD-BD76-55616ECA7509}" srcOrd="4" destOrd="0" presId="urn:microsoft.com/office/officeart/2018/5/layout/IconCircleLabelList"/>
    <dgm:cxn modelId="{7DAD8EEF-758D-4392-9DDA-3A0E0898A650}" type="presParOf" srcId="{3DC33B63-1B1B-40BD-BD76-55616ECA7509}" destId="{52087850-F981-48D7-AFF7-5EF401AD528C}" srcOrd="0" destOrd="0" presId="urn:microsoft.com/office/officeart/2018/5/layout/IconCircleLabelList"/>
    <dgm:cxn modelId="{CA32FAC2-12C8-44A2-A92E-621B78442518}" type="presParOf" srcId="{3DC33B63-1B1B-40BD-BD76-55616ECA7509}" destId="{308152D6-8E9B-490D-9BBC-8A7DE7E18563}" srcOrd="1" destOrd="0" presId="urn:microsoft.com/office/officeart/2018/5/layout/IconCircleLabelList"/>
    <dgm:cxn modelId="{17B4CB0B-2315-494D-BE26-003CAE82835C}" type="presParOf" srcId="{3DC33B63-1B1B-40BD-BD76-55616ECA7509}" destId="{48A1E50D-35A4-4A8E-954F-8AC31A1D520E}" srcOrd="2" destOrd="0" presId="urn:microsoft.com/office/officeart/2018/5/layout/IconCircleLabelList"/>
    <dgm:cxn modelId="{71EB5A5E-E2AC-44F2-92E0-B04E98EA2DC5}" type="presParOf" srcId="{3DC33B63-1B1B-40BD-BD76-55616ECA7509}" destId="{CCF061E9-8807-46B6-8C8A-D335D254EAFD}" srcOrd="3" destOrd="0" presId="urn:microsoft.com/office/officeart/2018/5/layout/IconCircleLabelList"/>
    <dgm:cxn modelId="{38DFB24A-AA5D-410F-A2E5-06CCC56DF57A}" type="presParOf" srcId="{CACFE885-25EF-4C0B-ABF1-20D3FD9B8F0D}" destId="{1DD2CC7F-2F16-44A6-8F49-FFA58A0D2AA1}" srcOrd="5" destOrd="0" presId="urn:microsoft.com/office/officeart/2018/5/layout/IconCircleLabelList"/>
    <dgm:cxn modelId="{E2723EE5-1DEC-4720-8AF7-88B0D3704DA9}" type="presParOf" srcId="{CACFE885-25EF-4C0B-ABF1-20D3FD9B8F0D}" destId="{929F7758-2196-438C-BFBD-56609245507C}" srcOrd="6" destOrd="0" presId="urn:microsoft.com/office/officeart/2018/5/layout/IconCircleLabelList"/>
    <dgm:cxn modelId="{D2FBBAD1-5BEF-413D-925E-96E920009BF9}" type="presParOf" srcId="{929F7758-2196-438C-BFBD-56609245507C}" destId="{5FE3007A-89F3-4480-967B-F35A9B0902AC}" srcOrd="0" destOrd="0" presId="urn:microsoft.com/office/officeart/2018/5/layout/IconCircleLabelList"/>
    <dgm:cxn modelId="{FB57B2BB-301D-4834-8126-38A3EB893DC5}" type="presParOf" srcId="{929F7758-2196-438C-BFBD-56609245507C}" destId="{09EA8356-EFA1-4EF3-BB1A-9B2559883865}" srcOrd="1" destOrd="0" presId="urn:microsoft.com/office/officeart/2018/5/layout/IconCircleLabelList"/>
    <dgm:cxn modelId="{DD0F6F25-D585-4DF5-B240-3CD8A4782D40}" type="presParOf" srcId="{929F7758-2196-438C-BFBD-56609245507C}" destId="{08D5D571-B1AE-44F6-9548-EC75EB10E93B}" srcOrd="2" destOrd="0" presId="urn:microsoft.com/office/officeart/2018/5/layout/IconCircleLabelList"/>
    <dgm:cxn modelId="{52C6C7BE-21E0-4B00-9D6C-3784472DF2F8}" type="presParOf" srcId="{929F7758-2196-438C-BFBD-56609245507C}" destId="{94B45A64-F611-4710-94B7-EF79D39CC3FE}" srcOrd="3" destOrd="0" presId="urn:microsoft.com/office/officeart/2018/5/layout/IconCircleLabelList"/>
    <dgm:cxn modelId="{83D5D1BF-5455-42CC-B9D2-B668101E12ED}" type="presParOf" srcId="{CACFE885-25EF-4C0B-ABF1-20D3FD9B8F0D}" destId="{C3F5C534-3208-4B4E-A058-E0E35F527744}" srcOrd="7" destOrd="0" presId="urn:microsoft.com/office/officeart/2018/5/layout/IconCircleLabelList"/>
    <dgm:cxn modelId="{8C58FAC3-0E1B-4095-A0EF-D67CBFFFD7C7}" type="presParOf" srcId="{CACFE885-25EF-4C0B-ABF1-20D3FD9B8F0D}" destId="{B52B887D-FBE1-4D88-AC4C-44B7C70DED1E}" srcOrd="8" destOrd="0" presId="urn:microsoft.com/office/officeart/2018/5/layout/IconCircleLabelList"/>
    <dgm:cxn modelId="{8A83FC19-4C65-4F83-84B6-7BA10093357D}" type="presParOf" srcId="{B52B887D-FBE1-4D88-AC4C-44B7C70DED1E}" destId="{6F72E5F2-9542-48DA-9D34-87D90FE9AC4D}" srcOrd="0" destOrd="0" presId="urn:microsoft.com/office/officeart/2018/5/layout/IconCircleLabelList"/>
    <dgm:cxn modelId="{A1565556-820C-4777-BA17-498B1C999F90}" type="presParOf" srcId="{B52B887D-FBE1-4D88-AC4C-44B7C70DED1E}" destId="{2344EE91-99D9-44A4-87D9-D9FC67104245}" srcOrd="1" destOrd="0" presId="urn:microsoft.com/office/officeart/2018/5/layout/IconCircleLabelList"/>
    <dgm:cxn modelId="{E9D9EC5F-05A6-4AF2-A866-A22762B7D4E5}" type="presParOf" srcId="{B52B887D-FBE1-4D88-AC4C-44B7C70DED1E}" destId="{7CEC2380-1609-4C67-A3AD-B68C2496A002}" srcOrd="2" destOrd="0" presId="urn:microsoft.com/office/officeart/2018/5/layout/IconCircleLabelList"/>
    <dgm:cxn modelId="{A459FF13-832C-4F4E-824A-F008343051CE}" type="presParOf" srcId="{B52B887D-FBE1-4D88-AC4C-44B7C70DED1E}" destId="{14E9F15F-29AC-48CB-A099-C41E40EDA588}" srcOrd="3" destOrd="0" presId="urn:microsoft.com/office/officeart/2018/5/layout/IconCircleLabelList"/>
    <dgm:cxn modelId="{775B0D37-85AF-4B17-9F02-70DE2421CB7E}" type="presParOf" srcId="{CACFE885-25EF-4C0B-ABF1-20D3FD9B8F0D}" destId="{DAE16F30-CC98-43F7-82EB-C02700EB3A88}" srcOrd="9" destOrd="0" presId="urn:microsoft.com/office/officeart/2018/5/layout/IconCircleLabelList"/>
    <dgm:cxn modelId="{231F56B4-F198-422E-9E75-156B169A72AA}" type="presParOf" srcId="{CACFE885-25EF-4C0B-ABF1-20D3FD9B8F0D}" destId="{13CA4D6D-32CD-46D6-BA07-50BF8D4453C4}" srcOrd="10" destOrd="0" presId="urn:microsoft.com/office/officeart/2018/5/layout/IconCircleLabelList"/>
    <dgm:cxn modelId="{BE87D75D-D985-4A93-8CBE-12BF5FEC8395}" type="presParOf" srcId="{13CA4D6D-32CD-46D6-BA07-50BF8D4453C4}" destId="{F9C65299-85E8-499E-BF90-13A05DBB4CC8}" srcOrd="0" destOrd="0" presId="urn:microsoft.com/office/officeart/2018/5/layout/IconCircleLabelList"/>
    <dgm:cxn modelId="{D7A78888-CEBC-4A9A-AC23-251028840A6C}" type="presParOf" srcId="{13CA4D6D-32CD-46D6-BA07-50BF8D4453C4}" destId="{59749519-FA58-498D-8A8D-0FDC61E70C24}" srcOrd="1" destOrd="0" presId="urn:microsoft.com/office/officeart/2018/5/layout/IconCircleLabelList"/>
    <dgm:cxn modelId="{36EAFCE0-F644-4BCB-A4C8-E14E62789744}" type="presParOf" srcId="{13CA4D6D-32CD-46D6-BA07-50BF8D4453C4}" destId="{1875D98C-5748-404D-9BA9-F4285148531A}" srcOrd="2" destOrd="0" presId="urn:microsoft.com/office/officeart/2018/5/layout/IconCircleLabelList"/>
    <dgm:cxn modelId="{7B1C59E2-59D2-452F-93B8-C34ADDF5EB00}" type="presParOf" srcId="{13CA4D6D-32CD-46D6-BA07-50BF8D4453C4}" destId="{D7795C96-FEEA-4503-8B8E-779E7F10210F}"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E3F65-795F-1647-80C9-CDCCAD13A045}">
      <dsp:nvSpPr>
        <dsp:cNvPr id="0" name=""/>
        <dsp:cNvSpPr/>
      </dsp:nvSpPr>
      <dsp:spPr>
        <a:xfrm>
          <a:off x="2319" y="487563"/>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a:t>Abstract </a:t>
          </a:r>
          <a:endParaRPr lang="en-US" sz="2400" kern="1200"/>
        </a:p>
      </dsp:txBody>
      <dsp:txXfrm>
        <a:off x="2319" y="487563"/>
        <a:ext cx="1839774" cy="1103864"/>
      </dsp:txXfrm>
    </dsp:sp>
    <dsp:sp modelId="{29302501-444C-7143-A46D-C259C919FFA7}">
      <dsp:nvSpPr>
        <dsp:cNvPr id="0" name=""/>
        <dsp:cNvSpPr/>
      </dsp:nvSpPr>
      <dsp:spPr>
        <a:xfrm>
          <a:off x="2026070" y="487563"/>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a:t>Introduction </a:t>
          </a:r>
          <a:endParaRPr lang="en-US" sz="2400" kern="1200"/>
        </a:p>
      </dsp:txBody>
      <dsp:txXfrm>
        <a:off x="2026070" y="487563"/>
        <a:ext cx="1839774" cy="1103864"/>
      </dsp:txXfrm>
    </dsp:sp>
    <dsp:sp modelId="{B9F61BA8-CCE9-7945-A9C0-859B0DCDB194}">
      <dsp:nvSpPr>
        <dsp:cNvPr id="0" name=""/>
        <dsp:cNvSpPr/>
      </dsp:nvSpPr>
      <dsp:spPr>
        <a:xfrm>
          <a:off x="4049822" y="487563"/>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a:t>Goal </a:t>
          </a:r>
          <a:endParaRPr lang="en-US" sz="2400" kern="1200"/>
        </a:p>
      </dsp:txBody>
      <dsp:txXfrm>
        <a:off x="4049822" y="487563"/>
        <a:ext cx="1839774" cy="1103864"/>
      </dsp:txXfrm>
    </dsp:sp>
    <dsp:sp modelId="{283CAB83-3470-3B4C-A485-853A917B5A22}">
      <dsp:nvSpPr>
        <dsp:cNvPr id="0" name=""/>
        <dsp:cNvSpPr/>
      </dsp:nvSpPr>
      <dsp:spPr>
        <a:xfrm>
          <a:off x="6073573" y="487563"/>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dirty="0"/>
            <a:t>Purpose </a:t>
          </a:r>
          <a:endParaRPr lang="en-US" sz="2400" kern="1200" dirty="0"/>
        </a:p>
      </dsp:txBody>
      <dsp:txXfrm>
        <a:off x="6073573" y="487563"/>
        <a:ext cx="1839774" cy="1103864"/>
      </dsp:txXfrm>
    </dsp:sp>
    <dsp:sp modelId="{47843190-B1B7-9F4F-96C8-051BFA11683A}">
      <dsp:nvSpPr>
        <dsp:cNvPr id="0" name=""/>
        <dsp:cNvSpPr/>
      </dsp:nvSpPr>
      <dsp:spPr>
        <a:xfrm>
          <a:off x="2319" y="1775405"/>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a:t>Project Summary </a:t>
          </a:r>
          <a:endParaRPr lang="en-US" sz="2400" kern="1200"/>
        </a:p>
      </dsp:txBody>
      <dsp:txXfrm>
        <a:off x="2319" y="1775405"/>
        <a:ext cx="1839774" cy="1103864"/>
      </dsp:txXfrm>
    </dsp:sp>
    <dsp:sp modelId="{6B7D9367-B4FE-8948-826D-2D9F4A5631A0}">
      <dsp:nvSpPr>
        <dsp:cNvPr id="0" name=""/>
        <dsp:cNvSpPr/>
      </dsp:nvSpPr>
      <dsp:spPr>
        <a:xfrm>
          <a:off x="2026070" y="1775405"/>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dirty="0"/>
            <a:t>ETL &amp; Modelling</a:t>
          </a:r>
          <a:endParaRPr lang="en-US" sz="2400" kern="1200" dirty="0"/>
        </a:p>
      </dsp:txBody>
      <dsp:txXfrm>
        <a:off x="2026070" y="1775405"/>
        <a:ext cx="1839774" cy="1103864"/>
      </dsp:txXfrm>
    </dsp:sp>
    <dsp:sp modelId="{0924C027-47B5-5D4A-80AA-1F292187E2F6}">
      <dsp:nvSpPr>
        <dsp:cNvPr id="0" name=""/>
        <dsp:cNvSpPr/>
      </dsp:nvSpPr>
      <dsp:spPr>
        <a:xfrm>
          <a:off x="4049822" y="1775405"/>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dirty="0"/>
            <a:t>Models Used </a:t>
          </a:r>
          <a:endParaRPr lang="en-US" sz="2400" kern="1200" dirty="0"/>
        </a:p>
      </dsp:txBody>
      <dsp:txXfrm>
        <a:off x="4049822" y="1775405"/>
        <a:ext cx="1839774" cy="1103864"/>
      </dsp:txXfrm>
    </dsp:sp>
    <dsp:sp modelId="{BB90AE64-16A4-0147-BF67-788890213BEB}">
      <dsp:nvSpPr>
        <dsp:cNvPr id="0" name=""/>
        <dsp:cNvSpPr/>
      </dsp:nvSpPr>
      <dsp:spPr>
        <a:xfrm>
          <a:off x="6073573" y="1775405"/>
          <a:ext cx="1839774" cy="11038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dirty="0"/>
            <a:t>Analysis &amp; prediction</a:t>
          </a:r>
          <a:endParaRPr lang="en-US" sz="2400" kern="1200" dirty="0"/>
        </a:p>
      </dsp:txBody>
      <dsp:txXfrm>
        <a:off x="6073573" y="1775405"/>
        <a:ext cx="1839774" cy="11038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31D5B-CC93-6049-AFA3-D10EEE5B52F9}">
      <dsp:nvSpPr>
        <dsp:cNvPr id="0" name=""/>
        <dsp:cNvSpPr/>
      </dsp:nvSpPr>
      <dsp:spPr>
        <a:xfrm>
          <a:off x="0" y="15"/>
          <a:ext cx="4938540" cy="493854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3C1B78-EAC9-CC44-935E-882CD4CFA63E}">
      <dsp:nvSpPr>
        <dsp:cNvPr id="0" name=""/>
        <dsp:cNvSpPr/>
      </dsp:nvSpPr>
      <dsp:spPr>
        <a:xfrm>
          <a:off x="476884" y="521525"/>
          <a:ext cx="1926030" cy="19260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Real estate is least transparent industry in our ecosystem. </a:t>
          </a:r>
          <a:endParaRPr lang="en-US" sz="1600" kern="1200" dirty="0"/>
        </a:p>
      </dsp:txBody>
      <dsp:txXfrm>
        <a:off x="570905" y="615546"/>
        <a:ext cx="1737988" cy="1737988"/>
      </dsp:txXfrm>
    </dsp:sp>
    <dsp:sp modelId="{C31141F0-DC05-024D-9A05-F101BEF4F04D}">
      <dsp:nvSpPr>
        <dsp:cNvPr id="0" name=""/>
        <dsp:cNvSpPr/>
      </dsp:nvSpPr>
      <dsp:spPr>
        <a:xfrm>
          <a:off x="2553517" y="531694"/>
          <a:ext cx="1926030" cy="19260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Rental prices change every year, so there is a need for a system to predict house prices in the future. </a:t>
          </a:r>
          <a:endParaRPr lang="en-US" sz="1600" kern="1200" dirty="0"/>
        </a:p>
      </dsp:txBody>
      <dsp:txXfrm>
        <a:off x="2647538" y="625715"/>
        <a:ext cx="1737988" cy="1737988"/>
      </dsp:txXfrm>
    </dsp:sp>
    <dsp:sp modelId="{24C3AE13-8E28-5948-9D72-F1C365356F3B}">
      <dsp:nvSpPr>
        <dsp:cNvPr id="0" name=""/>
        <dsp:cNvSpPr/>
      </dsp:nvSpPr>
      <dsp:spPr>
        <a:xfrm>
          <a:off x="469161" y="2595712"/>
          <a:ext cx="1926030" cy="19260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Predicting Rental Prices with real factors. </a:t>
          </a:r>
          <a:endParaRPr lang="en-US" sz="1600" kern="1200"/>
        </a:p>
      </dsp:txBody>
      <dsp:txXfrm>
        <a:off x="563182" y="2689733"/>
        <a:ext cx="1737988" cy="1737988"/>
      </dsp:txXfrm>
    </dsp:sp>
    <dsp:sp modelId="{55AF68D6-1E58-E24E-8B1D-20355B3553A3}">
      <dsp:nvSpPr>
        <dsp:cNvPr id="0" name=""/>
        <dsp:cNvSpPr/>
      </dsp:nvSpPr>
      <dsp:spPr>
        <a:xfrm>
          <a:off x="2543348" y="2595712"/>
          <a:ext cx="1926030" cy="19260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We aim to make evaluations based on every basic parameter that is considered while determining the price</a:t>
          </a:r>
          <a:endParaRPr lang="en-US" sz="1600" kern="1200"/>
        </a:p>
      </dsp:txBody>
      <dsp:txXfrm>
        <a:off x="2637369" y="2689733"/>
        <a:ext cx="1737988" cy="1737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65106-C447-469F-8735-95DB29D38C19}">
      <dsp:nvSpPr>
        <dsp:cNvPr id="0" name=""/>
        <dsp:cNvSpPr/>
      </dsp:nvSpPr>
      <dsp:spPr>
        <a:xfrm>
          <a:off x="476783" y="2712575"/>
          <a:ext cx="1802250" cy="1802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BDCE8D-9F1B-402A-A143-639B5CDC6FF6}">
      <dsp:nvSpPr>
        <dsp:cNvPr id="0" name=""/>
        <dsp:cNvSpPr/>
      </dsp:nvSpPr>
      <dsp:spPr>
        <a:xfrm>
          <a:off x="2733108" y="0"/>
          <a:ext cx="4005000" cy="214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pPr>
          <a:r>
            <a:rPr lang="en-AU" sz="4000" b="1" i="0" kern="1200" dirty="0"/>
            <a:t>Data</a:t>
          </a:r>
          <a:r>
            <a:rPr lang="en-AU" sz="1100" b="1" i="0" kern="1200" dirty="0"/>
            <a:t>    </a:t>
          </a:r>
          <a:r>
            <a:rPr lang="en-AU" sz="4400" b="1" i="0" kern="1200" dirty="0"/>
            <a:t>collection</a:t>
          </a:r>
          <a:endParaRPr lang="en-US" sz="4400" kern="1200" dirty="0"/>
        </a:p>
      </dsp:txBody>
      <dsp:txXfrm>
        <a:off x="2733108" y="0"/>
        <a:ext cx="4005000" cy="2149677"/>
      </dsp:txXfrm>
    </dsp:sp>
    <dsp:sp modelId="{0772338E-4308-402F-98CF-E1BCDD4DBB29}">
      <dsp:nvSpPr>
        <dsp:cNvPr id="0" name=""/>
        <dsp:cNvSpPr/>
      </dsp:nvSpPr>
      <dsp:spPr>
        <a:xfrm>
          <a:off x="2487805" y="2718432"/>
          <a:ext cx="1802250" cy="1802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A6889A-CA26-4553-A819-0277A7205745}">
      <dsp:nvSpPr>
        <dsp:cNvPr id="0" name=""/>
        <dsp:cNvSpPr/>
      </dsp:nvSpPr>
      <dsp:spPr>
        <a:xfrm>
          <a:off x="4599838" y="2063021"/>
          <a:ext cx="4474986" cy="214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AU" sz="2000" b="0" i="0" kern="1200" dirty="0"/>
            <a:t>The dataset used in this project was obtained from </a:t>
          </a:r>
          <a:r>
            <a:rPr lang="en-AU" sz="2000" b="0" i="0" u="sng" kern="1200" dirty="0">
              <a:hlinkClick xmlns:r="http://schemas.openxmlformats.org/officeDocument/2006/relationships" r:id="rId5"/>
            </a:rPr>
            <a:t>Kaggle</a:t>
          </a:r>
          <a:r>
            <a:rPr lang="en-AU" sz="2000" b="0" i="0" kern="1200" dirty="0"/>
            <a:t>. It has information on about 4700+ houses available for rent with different parameters ranging from; size to the number of bedrooms, halls, and kitchens to the locality, and furnishing status, among others.</a:t>
          </a:r>
          <a:endParaRPr lang="en-US" sz="2000" kern="1200" dirty="0"/>
        </a:p>
      </dsp:txBody>
      <dsp:txXfrm>
        <a:off x="4599838" y="2063021"/>
        <a:ext cx="4474986" cy="21496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C99C4-F95E-48E9-B6B1-A616D3E2C26D}">
      <dsp:nvSpPr>
        <dsp:cNvPr id="0" name=""/>
        <dsp:cNvSpPr/>
      </dsp:nvSpPr>
      <dsp:spPr>
        <a:xfrm>
          <a:off x="275006"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3EE75-6695-4660-A9F2-C99B6CD5A97D}">
      <dsp:nvSpPr>
        <dsp:cNvPr id="0" name=""/>
        <dsp:cNvSpPr/>
      </dsp:nvSpPr>
      <dsp:spPr>
        <a:xfrm>
          <a:off x="457133" y="890894"/>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FA96D2-953E-470C-9EC9-124CF3C48864}">
      <dsp:nvSpPr>
        <dsp:cNvPr id="0" name=""/>
        <dsp:cNvSpPr/>
      </dsp:nvSpPr>
      <dsp:spPr>
        <a:xfrm>
          <a:off x="1816"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Preparation</a:t>
          </a:r>
          <a:endParaRPr lang="en-US" sz="1100" kern="1200"/>
        </a:p>
      </dsp:txBody>
      <dsp:txXfrm>
        <a:off x="1816" y="1829548"/>
        <a:ext cx="1400976" cy="560390"/>
      </dsp:txXfrm>
    </dsp:sp>
    <dsp:sp modelId="{7D7B4925-ADC4-45C3-AA4C-6DC9111BF440}">
      <dsp:nvSpPr>
        <dsp:cNvPr id="0" name=""/>
        <dsp:cNvSpPr/>
      </dsp:nvSpPr>
      <dsp:spPr>
        <a:xfrm>
          <a:off x="1921154" y="708767"/>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4612D-48FC-41C4-8616-6CE6519C53D5}">
      <dsp:nvSpPr>
        <dsp:cNvPr id="0" name=""/>
        <dsp:cNvSpPr/>
      </dsp:nvSpPr>
      <dsp:spPr>
        <a:xfrm>
          <a:off x="2103281" y="890894"/>
          <a:ext cx="490341" cy="490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3130C-AB10-48E7-8BE3-76E9E54F0A97}">
      <dsp:nvSpPr>
        <dsp:cNvPr id="0" name=""/>
        <dsp:cNvSpPr/>
      </dsp:nvSpPr>
      <dsp:spPr>
        <a:xfrm>
          <a:off x="1647963"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Data Pre-processing</a:t>
          </a:r>
          <a:endParaRPr lang="en-US" sz="1100" kern="1200"/>
        </a:p>
      </dsp:txBody>
      <dsp:txXfrm>
        <a:off x="1647963" y="1829548"/>
        <a:ext cx="1400976" cy="560390"/>
      </dsp:txXfrm>
    </dsp:sp>
    <dsp:sp modelId="{52087850-F981-48D7-AFF7-5EF401AD528C}">
      <dsp:nvSpPr>
        <dsp:cNvPr id="0" name=""/>
        <dsp:cNvSpPr/>
      </dsp:nvSpPr>
      <dsp:spPr>
        <a:xfrm>
          <a:off x="3567301" y="708767"/>
          <a:ext cx="854595" cy="854595"/>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308152D6-8E9B-490D-9BBC-8A7DE7E18563}">
      <dsp:nvSpPr>
        <dsp:cNvPr id="0" name=""/>
        <dsp:cNvSpPr/>
      </dsp:nvSpPr>
      <dsp:spPr>
        <a:xfrm>
          <a:off x="3749428" y="890894"/>
          <a:ext cx="490341" cy="490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061E9-8807-46B6-8C8A-D335D254EAFD}">
      <dsp:nvSpPr>
        <dsp:cNvPr id="0" name=""/>
        <dsp:cNvSpPr/>
      </dsp:nvSpPr>
      <dsp:spPr>
        <a:xfrm>
          <a:off x="3294111" y="1829548"/>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Evaluation</a:t>
          </a:r>
          <a:endParaRPr lang="en-US" sz="1100" kern="1200"/>
        </a:p>
      </dsp:txBody>
      <dsp:txXfrm>
        <a:off x="3294111" y="1829548"/>
        <a:ext cx="1400976" cy="560390"/>
      </dsp:txXfrm>
    </dsp:sp>
    <dsp:sp modelId="{5FE3007A-89F3-4480-967B-F35A9B0902AC}">
      <dsp:nvSpPr>
        <dsp:cNvPr id="0" name=""/>
        <dsp:cNvSpPr/>
      </dsp:nvSpPr>
      <dsp:spPr>
        <a:xfrm>
          <a:off x="275006" y="2740183"/>
          <a:ext cx="854595" cy="854595"/>
        </a:xfrm>
        <a:prstGeom prst="ellipse">
          <a:avLst/>
        </a:prstGeom>
        <a:solidFill>
          <a:schemeClr val="bg2"/>
        </a:solidFill>
        <a:ln>
          <a:noFill/>
        </a:ln>
        <a:effectLst/>
      </dsp:spPr>
      <dsp:style>
        <a:lnRef idx="0">
          <a:scrgbClr r="0" g="0" b="0"/>
        </a:lnRef>
        <a:fillRef idx="1">
          <a:scrgbClr r="0" g="0" b="0"/>
        </a:fillRef>
        <a:effectRef idx="0">
          <a:scrgbClr r="0" g="0" b="0"/>
        </a:effectRef>
        <a:fontRef idx="minor"/>
      </dsp:style>
    </dsp:sp>
    <dsp:sp modelId="{09EA8356-EFA1-4EF3-BB1A-9B2559883865}">
      <dsp:nvSpPr>
        <dsp:cNvPr id="0" name=""/>
        <dsp:cNvSpPr/>
      </dsp:nvSpPr>
      <dsp:spPr>
        <a:xfrm>
          <a:off x="457133" y="2922310"/>
          <a:ext cx="490341" cy="490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45A64-F611-4710-94B7-EF79D39CC3FE}">
      <dsp:nvSpPr>
        <dsp:cNvPr id="0" name=""/>
        <dsp:cNvSpPr/>
      </dsp:nvSpPr>
      <dsp:spPr>
        <a:xfrm>
          <a:off x="1816"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Selection</a:t>
          </a:r>
          <a:endParaRPr lang="en-US" sz="1100" kern="1200"/>
        </a:p>
      </dsp:txBody>
      <dsp:txXfrm>
        <a:off x="1816" y="3860964"/>
        <a:ext cx="1400976" cy="560390"/>
      </dsp:txXfrm>
    </dsp:sp>
    <dsp:sp modelId="{6F72E5F2-9542-48DA-9D34-87D90FE9AC4D}">
      <dsp:nvSpPr>
        <dsp:cNvPr id="0" name=""/>
        <dsp:cNvSpPr/>
      </dsp:nvSpPr>
      <dsp:spPr>
        <a:xfrm>
          <a:off x="1921154"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4EE91-99D9-44A4-87D9-D9FC67104245}">
      <dsp:nvSpPr>
        <dsp:cNvPr id="0" name=""/>
        <dsp:cNvSpPr/>
      </dsp:nvSpPr>
      <dsp:spPr>
        <a:xfrm>
          <a:off x="2103281" y="2922310"/>
          <a:ext cx="490341" cy="4903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9F15F-29AC-48CB-A099-C41E40EDA588}">
      <dsp:nvSpPr>
        <dsp:cNvPr id="0" name=""/>
        <dsp:cNvSpPr/>
      </dsp:nvSpPr>
      <dsp:spPr>
        <a:xfrm>
          <a:off x="1647963"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Hyperparameter Tuning</a:t>
          </a:r>
          <a:endParaRPr lang="en-US" sz="1100" kern="1200"/>
        </a:p>
      </dsp:txBody>
      <dsp:txXfrm>
        <a:off x="1647963" y="3860964"/>
        <a:ext cx="1400976" cy="560390"/>
      </dsp:txXfrm>
    </dsp:sp>
    <dsp:sp modelId="{F9C65299-85E8-499E-BF90-13A05DBB4CC8}">
      <dsp:nvSpPr>
        <dsp:cNvPr id="0" name=""/>
        <dsp:cNvSpPr/>
      </dsp:nvSpPr>
      <dsp:spPr>
        <a:xfrm>
          <a:off x="3567301" y="2740183"/>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49519-FA58-498D-8A8D-0FDC61E70C24}">
      <dsp:nvSpPr>
        <dsp:cNvPr id="0" name=""/>
        <dsp:cNvSpPr/>
      </dsp:nvSpPr>
      <dsp:spPr>
        <a:xfrm>
          <a:off x="3749428" y="2922310"/>
          <a:ext cx="490341" cy="4903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95C96-FEEA-4503-8B8E-779E7F10210F}">
      <dsp:nvSpPr>
        <dsp:cNvPr id="0" name=""/>
        <dsp:cNvSpPr/>
      </dsp:nvSpPr>
      <dsp:spPr>
        <a:xfrm>
          <a:off x="3294111" y="3860964"/>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Model Saving</a:t>
          </a:r>
          <a:endParaRPr lang="en-US" sz="1100" kern="1200"/>
        </a:p>
      </dsp:txBody>
      <dsp:txXfrm>
        <a:off x="3294111" y="3860964"/>
        <a:ext cx="1400976" cy="5603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DCDFF99-753C-48C7-82AD-B75AE881B84E}" type="datetime1">
              <a:rPr lang="en-GB" smtClean="0"/>
              <a:t>30/01/2023</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A36C10-A9D4-4995-9BAF-95FBD77A724B}" type="slidenum">
              <a:rPr lang="en-GB" smtClean="0"/>
              <a:t>‹#›</a:t>
            </a:fld>
            <a:endParaRPr lang="en-GB"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7F7F754-ADAB-4306-AAD7-8813B4E037DF}" type="datetime1">
              <a:rPr lang="en-GB" noProof="0" smtClean="0"/>
              <a:t>30/01/2023</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3AEF9EC-8318-4FF6-847E-A85BBD2B7E49}" type="slidenum">
              <a:rPr lang="en-GB" noProof="0" smtClean="0"/>
              <a:t>‹#›</a:t>
            </a:fld>
            <a:endParaRPr lang="en-GB" noProof="0"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23AEF9EC-8318-4FF6-847E-A85BBD2B7E49}" type="slidenum">
              <a:rPr lang="en-GB" smtClean="0"/>
              <a:t>1</a:t>
            </a:fld>
            <a:endParaRPr lang="en-GB" dirty="0"/>
          </a:p>
        </p:txBody>
      </p:sp>
    </p:spTree>
    <p:extLst>
      <p:ext uri="{BB962C8B-B14F-4D97-AF65-F5344CB8AC3E}">
        <p14:creationId xmlns:p14="http://schemas.microsoft.com/office/powerpoint/2010/main" val="304737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23AEF9EC-8318-4FF6-847E-A85BBD2B7E49}" type="slidenum">
              <a:rPr lang="en-GB" smtClean="0"/>
              <a:t>4</a:t>
            </a:fld>
            <a:endParaRPr lang="en-GB" dirty="0"/>
          </a:p>
        </p:txBody>
      </p:sp>
    </p:spTree>
    <p:extLst>
      <p:ext uri="{BB962C8B-B14F-4D97-AF65-F5344CB8AC3E}">
        <p14:creationId xmlns:p14="http://schemas.microsoft.com/office/powerpoint/2010/main" val="2648107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23AEF9EC-8318-4FF6-847E-A85BBD2B7E49}" type="slidenum">
              <a:rPr lang="en-GB" smtClean="0"/>
              <a:t>9</a:t>
            </a:fld>
            <a:endParaRPr lang="en-GB" dirty="0"/>
          </a:p>
        </p:txBody>
      </p:sp>
    </p:spTree>
    <p:extLst>
      <p:ext uri="{BB962C8B-B14F-4D97-AF65-F5344CB8AC3E}">
        <p14:creationId xmlns:p14="http://schemas.microsoft.com/office/powerpoint/2010/main" val="333979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1/30/2023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7424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C9412830-0FD7-4AC1-A22A-557A2421EF90}" type="datetime1">
              <a:rPr lang="en-GB" noProof="0" smtClean="0"/>
              <a:t>30/01/2023</a:t>
            </a:fld>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143333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1DBC72FB-1A05-40A5-B078-2792C72D9ACF}" type="datetime1">
              <a:rPr lang="en-GB" noProof="0" smtClean="0"/>
              <a:t>30/01/2023</a:t>
            </a:fld>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56246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7BAD14BC-D9D5-4A95-98A4-A3A18D4C7164}" type="datetime1">
              <a:rPr lang="en-GB" noProof="0" smtClean="0"/>
              <a:t>30/01/2023</a:t>
            </a:fld>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1760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fld id="{2A4DD474-8EDE-4F90-85CC-5C5981D30773}" type="datetime1">
              <a:rPr lang="en-GB" noProof="0" smtClean="0"/>
              <a:t>30/01/2023</a:t>
            </a:fld>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55104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rtl="0"/>
            <a:fld id="{41BD3799-517B-4423-A5B9-37FE56D63645}" type="datetime1">
              <a:rPr lang="en-GB" noProof="0" smtClean="0"/>
              <a:t>30/01/2023</a:t>
            </a:fld>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45054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rtl="0"/>
            <a:fld id="{643C5ABE-753A-4C27-B767-7CABC569BAEA}" type="datetime1">
              <a:rPr lang="en-GB" noProof="0" smtClean="0"/>
              <a:t>30/01/2023</a:t>
            </a:fld>
            <a:endParaRPr lang="en-GB" noProof="0" dirty="0"/>
          </a:p>
        </p:txBody>
      </p:sp>
      <p:sp>
        <p:nvSpPr>
          <p:cNvPr id="8" name="Footer Placeholder 7"/>
          <p:cNvSpPr>
            <a:spLocks noGrp="1"/>
          </p:cNvSpPr>
          <p:nvPr>
            <p:ph type="ftr" sz="quarter" idx="11"/>
          </p:nvPr>
        </p:nvSpPr>
        <p:spPr/>
        <p:txBody>
          <a:bodyPr/>
          <a:lstStyle/>
          <a:p>
            <a:pPr rtl="0"/>
            <a:r>
              <a:rPr lang="en-GB" noProof="0"/>
              <a:t>Add a footer</a:t>
            </a:r>
            <a:endParaRPr lang="en-GB" noProof="0" dirty="0"/>
          </a:p>
        </p:txBody>
      </p:sp>
      <p:sp>
        <p:nvSpPr>
          <p:cNvPr id="9" name="Slide Number Placeholder 8"/>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107486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rtl="0"/>
            <a:fld id="{A1812E24-964E-4BE9-B4F6-D0D56A165D04}" type="datetime1">
              <a:rPr lang="en-GB" noProof="0" smtClean="0"/>
              <a:t>30/01/2023</a:t>
            </a:fld>
            <a:endParaRPr lang="en-GB" noProof="0" dirty="0"/>
          </a:p>
        </p:txBody>
      </p:sp>
      <p:sp>
        <p:nvSpPr>
          <p:cNvPr id="4" name="Footer Placeholder 3"/>
          <p:cNvSpPr>
            <a:spLocks noGrp="1"/>
          </p:cNvSpPr>
          <p:nvPr>
            <p:ph type="ftr" sz="quarter" idx="11"/>
          </p:nvPr>
        </p:nvSpPr>
        <p:spPr/>
        <p:txBody>
          <a:bodyPr/>
          <a:lstStyle/>
          <a:p>
            <a:pPr rtl="0"/>
            <a:r>
              <a:rPr lang="en-GB" noProof="0"/>
              <a:t>Add a footer</a:t>
            </a:r>
            <a:endParaRPr lang="en-GB" noProof="0" dirty="0"/>
          </a:p>
        </p:txBody>
      </p:sp>
      <p:sp>
        <p:nvSpPr>
          <p:cNvPr id="5" name="Slide Number Placeholder 4"/>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749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pPr rtl="0"/>
            <a:fld id="{BBA76722-363A-4A08-8B75-DB08A31B3E5E}" type="datetime1">
              <a:rPr lang="en-GB" noProof="0" smtClean="0"/>
              <a:t>30/01/2023</a:t>
            </a:fld>
            <a:endParaRPr lang="en-GB" noProof="0" dirty="0"/>
          </a:p>
        </p:txBody>
      </p:sp>
      <p:sp>
        <p:nvSpPr>
          <p:cNvPr id="3" name="Footer Placeholder 2"/>
          <p:cNvSpPr>
            <a:spLocks noGrp="1"/>
          </p:cNvSpPr>
          <p:nvPr>
            <p:ph type="ftr" sz="quarter" idx="11"/>
          </p:nvPr>
        </p:nvSpPr>
        <p:spPr/>
        <p:txBody>
          <a:bodyPr/>
          <a:lstStyle/>
          <a:p>
            <a:pPr rtl="0"/>
            <a:r>
              <a:rPr lang="en-GB" noProof="0"/>
              <a:t>Add a footer</a:t>
            </a:r>
            <a:endParaRPr lang="en-GB" noProof="0" dirty="0"/>
          </a:p>
        </p:txBody>
      </p:sp>
      <p:sp>
        <p:nvSpPr>
          <p:cNvPr id="4" name="Slide Number Placeholder 3"/>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92697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00A0AE09-638D-4DA0-A885-75A111487B34}" type="datetime1">
              <a:rPr lang="en-GB" noProof="0" smtClean="0"/>
              <a:t>30/01/2023</a:t>
            </a:fld>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E31375A4-56A4-47D6-9801-1991572033F7}" type="slidenum">
              <a:rPr lang="en-GB" noProof="0" smtClean="0"/>
              <a:t>‹#›</a:t>
            </a:fld>
            <a:endParaRPr lang="en-GB" noProof="0" dirty="0"/>
          </a:p>
        </p:txBody>
      </p:sp>
      <p:sp>
        <p:nvSpPr>
          <p:cNvPr id="8" name="Rectangle 7">
            <a:extLst>
              <a:ext uri="{FF2B5EF4-FFF2-40B4-BE49-F238E27FC236}">
                <a16:creationId xmlns:a16="http://schemas.microsoft.com/office/drawing/2014/main" id="{FF96CE99-644A-22D4-1481-1A7F3E8F8357}"/>
              </a:ext>
            </a:extLst>
          </p:cNvPr>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198409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1/30/2023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8633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pPr rtl="0"/>
            <a:fld id="{80FD7968-E87A-4E07-BB9C-92FFC1C46264}" type="datetime1">
              <a:rPr lang="en-GB" noProof="0" smtClean="0"/>
              <a:t>30/01/2023</a:t>
            </a:fld>
            <a:endParaRPr lang="en-GB" noProof="0"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pPr rtl="0"/>
            <a:r>
              <a:rPr lang="en-GB" noProof="0"/>
              <a:t>Add a footer</a:t>
            </a:r>
            <a:endParaRPr lang="en-GB" noProof="0"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pPr rtl="0"/>
            <a:fld id="{E31375A4-56A4-47D6-9801-1991572033F7}" type="slidenum">
              <a:rPr lang="en-GB" noProof="0" smtClean="0"/>
              <a:pPr/>
              <a:t>‹#›</a:t>
            </a:fld>
            <a:endParaRPr lang="en-GB" noProof="0"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48316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sv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sv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20.svg"/><Relationship Id="rId12"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sv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0.svg"/><Relationship Id="rId12"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svg"/></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microsoft.com/office/2007/relationships/hdphoto" Target="../media/hdphoto1.wdp"/><Relationship Id="rId7" Type="http://schemas.openxmlformats.org/officeDocument/2006/relationships/diagramLayout" Target="../diagrams/layout4.xml"/><Relationship Id="rId12" Type="http://schemas.openxmlformats.org/officeDocument/2006/relationships/hyperlink" Target="https://apicciano.commons.gc.cuny.edu/2018/12/27/artificial-intelligence-and-machine-learning-take-a-step-forward-with-deep-minds-alphazero/"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39.jpg"/><Relationship Id="rId5" Type="http://schemas.openxmlformats.org/officeDocument/2006/relationships/image" Target="../media/image3.png"/><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2.xml.rels><?xml version="1.0" encoding="UTF-8" standalone="yes"?>
<Relationships xmlns="http://schemas.openxmlformats.org/package/2006/relationships"><Relationship Id="rId8" Type="http://schemas.openxmlformats.org/officeDocument/2006/relationships/hyperlink" Target="https://pixabay.com/en/teamwork-team-personal-group-2188039/"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activerain.com/blogsview/5037073/aurora-4-bedroom-homes-for-rent-" TargetMode="Externa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microsoft.com/office/2007/relationships/hdphoto" Target="../media/hdphoto1.wdp"/><Relationship Id="rId7" Type="http://schemas.openxmlformats.org/officeDocument/2006/relationships/diagramLayout" Target="../diagrams/layout5.xml"/><Relationship Id="rId12"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5.xml"/><Relationship Id="rId11" Type="http://schemas.openxmlformats.org/officeDocument/2006/relationships/image" Target="../media/image40.png"/><Relationship Id="rId5" Type="http://schemas.openxmlformats.org/officeDocument/2006/relationships/image" Target="../media/image3.png"/><Relationship Id="rId10" Type="http://schemas.microsoft.com/office/2007/relationships/diagramDrawing" Target="../diagrams/drawing5.xml"/><Relationship Id="rId4" Type="http://schemas.openxmlformats.org/officeDocument/2006/relationships/image" Target="../media/image2.png"/><Relationship Id="rId9" Type="http://schemas.openxmlformats.org/officeDocument/2006/relationships/diagramColors" Target="../diagrams/colors5.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microsoft.com/office/2007/relationships/hdphoto" Target="../media/hdphoto1.wdp"/><Relationship Id="rId7" Type="http://schemas.openxmlformats.org/officeDocument/2006/relationships/diagramLayout" Target="../diagrams/layout6.xml"/><Relationship Id="rId12"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6.xml"/><Relationship Id="rId11" Type="http://schemas.openxmlformats.org/officeDocument/2006/relationships/image" Target="../media/image42.png"/><Relationship Id="rId5" Type="http://schemas.openxmlformats.org/officeDocument/2006/relationships/image" Target="../media/image3.png"/><Relationship Id="rId10" Type="http://schemas.microsoft.com/office/2007/relationships/diagramDrawing" Target="../diagrams/drawing6.xml"/><Relationship Id="rId4" Type="http://schemas.openxmlformats.org/officeDocument/2006/relationships/image" Target="../media/image2.png"/><Relationship Id="rId9" Type="http://schemas.openxmlformats.org/officeDocument/2006/relationships/diagramColors" Target="../diagrams/colors6.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7.xml"/><Relationship Id="rId3" Type="http://schemas.microsoft.com/office/2007/relationships/hdphoto" Target="../media/hdphoto1.wdp"/><Relationship Id="rId7" Type="http://schemas.openxmlformats.org/officeDocument/2006/relationships/diagramData" Target="../diagrams/data7.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4.png"/><Relationship Id="rId11" Type="http://schemas.microsoft.com/office/2007/relationships/diagramDrawing" Target="../diagrams/drawing7.xml"/><Relationship Id="rId5" Type="http://schemas.openxmlformats.org/officeDocument/2006/relationships/image" Target="../media/image3.png"/><Relationship Id="rId10" Type="http://schemas.openxmlformats.org/officeDocument/2006/relationships/diagramColors" Target="../diagrams/colors7.xml"/><Relationship Id="rId4" Type="http://schemas.openxmlformats.org/officeDocument/2006/relationships/image" Target="../media/image2.png"/><Relationship Id="rId9"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8.xml"/><Relationship Id="rId3" Type="http://schemas.microsoft.com/office/2007/relationships/hdphoto" Target="../media/hdphoto1.wdp"/><Relationship Id="rId7" Type="http://schemas.openxmlformats.org/officeDocument/2006/relationships/diagramData" Target="../diagrams/data8.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4.png"/><Relationship Id="rId11" Type="http://schemas.microsoft.com/office/2007/relationships/diagramDrawing" Target="../diagrams/drawing8.xml"/><Relationship Id="rId5" Type="http://schemas.openxmlformats.org/officeDocument/2006/relationships/image" Target="../media/image3.png"/><Relationship Id="rId10" Type="http://schemas.openxmlformats.org/officeDocument/2006/relationships/diagramColors" Target="../diagrams/colors8.xml"/><Relationship Id="rId4" Type="http://schemas.openxmlformats.org/officeDocument/2006/relationships/image" Target="../media/image2.png"/><Relationship Id="rId9"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microsoft.com/office/2007/relationships/hdphoto" Target="../media/hdphoto1.wdp"/><Relationship Id="rId7" Type="http://schemas.openxmlformats.org/officeDocument/2006/relationships/diagramLayout" Target="../diagrams/layout9.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9.xml"/><Relationship Id="rId11" Type="http://schemas.openxmlformats.org/officeDocument/2006/relationships/image" Target="../media/image45.png"/><Relationship Id="rId5" Type="http://schemas.openxmlformats.org/officeDocument/2006/relationships/image" Target="../media/image3.png"/><Relationship Id="rId10" Type="http://schemas.microsoft.com/office/2007/relationships/diagramDrawing" Target="../diagrams/drawing9.xml"/><Relationship Id="rId4" Type="http://schemas.openxmlformats.org/officeDocument/2006/relationships/image" Target="../media/image2.png"/><Relationship Id="rId9" Type="http://schemas.openxmlformats.org/officeDocument/2006/relationships/diagramColors" Target="../diagrams/colors9.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microsoft.com/office/2007/relationships/hdphoto" Target="../media/hdphoto1.wdp"/><Relationship Id="rId7" Type="http://schemas.openxmlformats.org/officeDocument/2006/relationships/diagramLayout" Target="../diagrams/layout10.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10.xml"/><Relationship Id="rId11" Type="http://schemas.openxmlformats.org/officeDocument/2006/relationships/image" Target="../media/image46.png"/><Relationship Id="rId5" Type="http://schemas.openxmlformats.org/officeDocument/2006/relationships/image" Target="../media/image3.png"/><Relationship Id="rId10" Type="http://schemas.microsoft.com/office/2007/relationships/diagramDrawing" Target="../diagrams/drawing10.xml"/><Relationship Id="rId4" Type="http://schemas.openxmlformats.org/officeDocument/2006/relationships/image" Target="../media/image2.png"/><Relationship Id="rId9" Type="http://schemas.openxmlformats.org/officeDocument/2006/relationships/diagramColors" Target="../diagrams/colors10.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microsoft.com/office/2007/relationships/hdphoto" Target="../media/hdphoto1.wdp"/><Relationship Id="rId7" Type="http://schemas.openxmlformats.org/officeDocument/2006/relationships/diagramLayout" Target="../diagrams/layout11.xml"/><Relationship Id="rId12"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11.xml"/><Relationship Id="rId11" Type="http://schemas.openxmlformats.org/officeDocument/2006/relationships/image" Target="../media/image47.png"/><Relationship Id="rId5" Type="http://schemas.openxmlformats.org/officeDocument/2006/relationships/image" Target="../media/image3.png"/><Relationship Id="rId10" Type="http://schemas.microsoft.com/office/2007/relationships/diagramDrawing" Target="../diagrams/drawing11.xml"/><Relationship Id="rId4" Type="http://schemas.openxmlformats.org/officeDocument/2006/relationships/image" Target="../media/image2.png"/><Relationship Id="rId9" Type="http://schemas.openxmlformats.org/officeDocument/2006/relationships/diagramColors" Target="../diagrams/colors11.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microsoft.com/office/2007/relationships/hdphoto" Target="../media/hdphoto1.wdp"/><Relationship Id="rId7" Type="http://schemas.openxmlformats.org/officeDocument/2006/relationships/diagramLayout" Target="../diagrams/layout1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12.xml"/><Relationship Id="rId11" Type="http://schemas.openxmlformats.org/officeDocument/2006/relationships/image" Target="../media/image51.png"/><Relationship Id="rId5" Type="http://schemas.openxmlformats.org/officeDocument/2006/relationships/image" Target="../media/image3.png"/><Relationship Id="rId10" Type="http://schemas.microsoft.com/office/2007/relationships/diagramDrawing" Target="../diagrams/drawing12.xml"/><Relationship Id="rId4" Type="http://schemas.openxmlformats.org/officeDocument/2006/relationships/image" Target="../media/image2.png"/><Relationship Id="rId9" Type="http://schemas.openxmlformats.org/officeDocument/2006/relationships/diagramColors" Target="../diagrams/colors1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hyperlink" Target="https://pxhere.com/es/photo/1585043" TargetMode="External"/><Relationship Id="rId5" Type="http://schemas.openxmlformats.org/officeDocument/2006/relationships/image" Target="../media/image6.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pixabay.com/en/trust-self-confidence-pen-mark-440224/" TargetMode="External"/><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freepngimg.com/png/87481-of-thanks-letter-text-logo-calligraphy-drawing" TargetMode="Externa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jpe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flickr.com/photos/investmentzen/33076859034/" TargetMode="External"/><Relationship Id="rId5" Type="http://schemas.openxmlformats.org/officeDocument/2006/relationships/image" Target="../media/image8.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www.pxfuel.com/en/free-photo-euvui" TargetMode="External"/><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9659" y="713678"/>
            <a:ext cx="6794009" cy="5341434"/>
          </a:xfrm>
        </p:spPr>
        <p:txBody>
          <a:bodyPr rtlCol="0">
            <a:normAutofit/>
          </a:bodyPr>
          <a:lstStyle/>
          <a:p>
            <a:pPr algn="ctr" rtl="0"/>
            <a:r>
              <a:rPr lang="en-GB" dirty="0"/>
              <a:t>WELCOME </a:t>
            </a:r>
            <a:br>
              <a:rPr lang="en-GB" dirty="0"/>
            </a:br>
            <a:r>
              <a:rPr lang="en-GB" dirty="0"/>
              <a:t> TO </a:t>
            </a:r>
            <a:br>
              <a:rPr lang="en-GB" dirty="0"/>
            </a:br>
            <a:r>
              <a:rPr lang="en-GB" dirty="0"/>
              <a:t>PROJECT 04</a:t>
            </a:r>
            <a:br>
              <a:rPr lang="en-GB" dirty="0"/>
            </a:br>
            <a:br>
              <a:rPr lang="en-GB" dirty="0"/>
            </a:br>
            <a:r>
              <a:rPr lang="en-GB" dirty="0"/>
              <a:t> PRESENTATION</a:t>
            </a:r>
          </a:p>
        </p:txBody>
      </p:sp>
    </p:spTree>
    <p:extLst>
      <p:ext uri="{BB962C8B-B14F-4D97-AF65-F5344CB8AC3E}">
        <p14:creationId xmlns:p14="http://schemas.microsoft.com/office/powerpoint/2010/main" val="1051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54961F17-D0E4-4576-8697-C062B28F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2DF1AEC-0327-4A10-AED3-E227ACAEBC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C839742D-6F41-4E7D-9C32-1D9825B40F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5F3ADA23-8B3C-4029-923E-81303CBE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9EAE543-FFF6-43C7-AD71-A9856C6E7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CC25244-D899-EC92-0906-7A2C51EB5EBC}"/>
              </a:ext>
            </a:extLst>
          </p:cNvPr>
          <p:cNvPicPr>
            <a:picLocks noChangeAspect="1"/>
          </p:cNvPicPr>
          <p:nvPr/>
        </p:nvPicPr>
        <p:blipFill rotWithShape="1">
          <a:blip r:embed="rId5"/>
          <a:srcRect l="1247" r="53069"/>
          <a:stretch/>
        </p:blipFill>
        <p:spPr>
          <a:xfrm>
            <a:off x="1226981" y="1605279"/>
            <a:ext cx="4355939" cy="4813846"/>
          </a:xfrm>
          <a:prstGeom prst="rect">
            <a:avLst/>
          </a:prstGeom>
          <a:ln w="12700">
            <a:solidFill>
              <a:schemeClr val="tx1"/>
            </a:solidFill>
          </a:ln>
        </p:spPr>
      </p:pic>
      <p:sp>
        <p:nvSpPr>
          <p:cNvPr id="33" name="Rectangle 32">
            <a:extLst>
              <a:ext uri="{FF2B5EF4-FFF2-40B4-BE49-F238E27FC236}">
                <a16:creationId xmlns:a16="http://schemas.microsoft.com/office/drawing/2014/main" id="{8D7E355E-8304-4C50-B384-7DAC68D87C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B207E8B-83BD-FE61-42E7-1368A157F628}"/>
              </a:ext>
            </a:extLst>
          </p:cNvPr>
          <p:cNvSpPr txBox="1"/>
          <p:nvPr/>
        </p:nvSpPr>
        <p:spPr>
          <a:xfrm>
            <a:off x="6177280" y="1605279"/>
            <a:ext cx="5052678" cy="4784369"/>
          </a:xfrm>
          <a:prstGeom prst="rect">
            <a:avLst/>
          </a:prstGeom>
        </p:spPr>
        <p:txBody>
          <a:bodyPr vert="horz" lIns="91440" tIns="45720" rIns="91440" bIns="45720" rtlCol="0" anchor="ctr">
            <a:normAutofit fontScale="92500" lnSpcReduction="20000"/>
          </a:bodyPr>
          <a:lstStyle/>
          <a:p>
            <a:pPr defTabSz="914400">
              <a:lnSpc>
                <a:spcPct val="110000"/>
              </a:lnSpc>
              <a:spcAft>
                <a:spcPts val="600"/>
              </a:spcAft>
              <a:buClr>
                <a:schemeClr val="accent6"/>
              </a:buClr>
              <a:buSzPct val="90000"/>
              <a:buFont typeface="Wingdings" panose="05000000000000000000" pitchFamily="2" charset="2"/>
              <a:buChar char="§"/>
            </a:pPr>
            <a:r>
              <a:rPr lang="en-US" sz="3200" b="0" i="0" dirty="0"/>
              <a:t>The basic procedures implemented to achieve the goals of this research are:</a:t>
            </a:r>
          </a:p>
          <a:p>
            <a:pPr defTabSz="914400">
              <a:lnSpc>
                <a:spcPct val="110000"/>
              </a:lnSpc>
              <a:spcAft>
                <a:spcPts val="600"/>
              </a:spcAft>
              <a:buClr>
                <a:schemeClr val="accent6"/>
              </a:buClr>
              <a:buSzPct val="90000"/>
              <a:buFont typeface="Wingdings" panose="05000000000000000000" pitchFamily="2" charset="2"/>
              <a:buChar char="§"/>
            </a:pPr>
            <a:endParaRPr lang="en-US" sz="1200" dirty="0"/>
          </a:p>
          <a:p>
            <a:pPr defTabSz="914400">
              <a:lnSpc>
                <a:spcPct val="110000"/>
              </a:lnSpc>
              <a:spcAft>
                <a:spcPts val="600"/>
              </a:spcAft>
              <a:buClr>
                <a:schemeClr val="accent6"/>
              </a:buClr>
              <a:buSzPct val="90000"/>
              <a:buFont typeface="Wingdings" panose="05000000000000000000" pitchFamily="2" charset="2"/>
              <a:buChar char="§"/>
            </a:pPr>
            <a:endParaRPr lang="en-US" sz="2800" b="0" i="0" dirty="0"/>
          </a:p>
          <a:p>
            <a:pPr defTabSz="914400">
              <a:lnSpc>
                <a:spcPct val="110000"/>
              </a:lnSpc>
              <a:spcAft>
                <a:spcPts val="600"/>
              </a:spcAft>
              <a:buClr>
                <a:schemeClr val="accent6"/>
              </a:buClr>
              <a:buSzPct val="90000"/>
              <a:buFont typeface="Wingdings" panose="05000000000000000000" pitchFamily="2" charset="2"/>
              <a:buChar char="§"/>
            </a:pPr>
            <a:r>
              <a:rPr lang="en-US" sz="2800" b="0" i="0" dirty="0"/>
              <a:t>1. Data collection</a:t>
            </a:r>
          </a:p>
          <a:p>
            <a:pPr defTabSz="914400">
              <a:lnSpc>
                <a:spcPct val="110000"/>
              </a:lnSpc>
              <a:spcAft>
                <a:spcPts val="600"/>
              </a:spcAft>
              <a:buClr>
                <a:schemeClr val="accent6"/>
              </a:buClr>
              <a:buSzPct val="90000"/>
              <a:buFont typeface="Wingdings" panose="05000000000000000000" pitchFamily="2" charset="2"/>
              <a:buChar char="§"/>
            </a:pPr>
            <a:r>
              <a:rPr lang="en-US" sz="2800" b="0" i="0" dirty="0"/>
              <a:t>2. Initial analysis</a:t>
            </a:r>
          </a:p>
          <a:p>
            <a:pPr defTabSz="914400">
              <a:lnSpc>
                <a:spcPct val="110000"/>
              </a:lnSpc>
              <a:spcAft>
                <a:spcPts val="600"/>
              </a:spcAft>
              <a:buClr>
                <a:schemeClr val="accent6"/>
              </a:buClr>
              <a:buSzPct val="90000"/>
              <a:buFont typeface="Wingdings" panose="05000000000000000000" pitchFamily="2" charset="2"/>
              <a:buChar char="§"/>
            </a:pPr>
            <a:r>
              <a:rPr lang="en-US" sz="2800" b="0" i="0" dirty="0"/>
              <a:t>3. ETL (Extract Transform Load)</a:t>
            </a:r>
          </a:p>
          <a:p>
            <a:pPr defTabSz="914400">
              <a:lnSpc>
                <a:spcPct val="110000"/>
              </a:lnSpc>
              <a:spcAft>
                <a:spcPts val="600"/>
              </a:spcAft>
              <a:buClr>
                <a:schemeClr val="accent6"/>
              </a:buClr>
              <a:buSzPct val="90000"/>
              <a:buFont typeface="Wingdings" panose="05000000000000000000" pitchFamily="2" charset="2"/>
              <a:buChar char="§"/>
            </a:pPr>
            <a:r>
              <a:rPr lang="en-US" sz="2800" b="0" i="0" dirty="0"/>
              <a:t>4. Modelling</a:t>
            </a:r>
          </a:p>
          <a:p>
            <a:pPr defTabSz="914400">
              <a:lnSpc>
                <a:spcPct val="110000"/>
              </a:lnSpc>
              <a:spcAft>
                <a:spcPts val="600"/>
              </a:spcAft>
              <a:buClr>
                <a:schemeClr val="accent6"/>
              </a:buClr>
              <a:buSzPct val="90000"/>
              <a:buFont typeface="Wingdings" panose="05000000000000000000" pitchFamily="2" charset="2"/>
              <a:buChar char="§"/>
            </a:pPr>
            <a:r>
              <a:rPr lang="en-US" sz="2800" b="0" i="0" dirty="0"/>
              <a:t>5. Model evaluation</a:t>
            </a:r>
          </a:p>
          <a:p>
            <a:pPr defTabSz="914400">
              <a:lnSpc>
                <a:spcPct val="110000"/>
              </a:lnSpc>
              <a:spcAft>
                <a:spcPts val="600"/>
              </a:spcAft>
              <a:buClr>
                <a:schemeClr val="accent6"/>
              </a:buClr>
              <a:buSzPct val="90000"/>
            </a:pPr>
            <a:br>
              <a:rPr lang="en-US" sz="1200" dirty="0"/>
            </a:br>
            <a:endParaRPr lang="en-US" sz="1200" dirty="0"/>
          </a:p>
        </p:txBody>
      </p:sp>
      <p:sp>
        <p:nvSpPr>
          <p:cNvPr id="35" name="Rectangle 34">
            <a:extLst>
              <a:ext uri="{FF2B5EF4-FFF2-40B4-BE49-F238E27FC236}">
                <a16:creationId xmlns:a16="http://schemas.microsoft.com/office/drawing/2014/main" id="{0178E784-3C81-4963-ACD9-58EF41CE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86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extBox 2">
            <a:extLst>
              <a:ext uri="{FF2B5EF4-FFF2-40B4-BE49-F238E27FC236}">
                <a16:creationId xmlns:a16="http://schemas.microsoft.com/office/drawing/2014/main" id="{3B5AE29A-9807-2EEB-B141-2A00A035C094}"/>
              </a:ext>
            </a:extLst>
          </p:cNvPr>
          <p:cNvGraphicFramePr/>
          <p:nvPr>
            <p:extLst>
              <p:ext uri="{D42A27DB-BD31-4B8C-83A1-F6EECF244321}">
                <p14:modId xmlns:p14="http://schemas.microsoft.com/office/powerpoint/2010/main" val="1034458450"/>
              </p:ext>
            </p:extLst>
          </p:nvPr>
        </p:nvGraphicFramePr>
        <p:xfrm>
          <a:off x="1505415" y="535258"/>
          <a:ext cx="9254025" cy="5134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5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113F5FEE-4ACD-565A-38F4-64D025A2516E}"/>
              </a:ext>
            </a:extLst>
          </p:cNvPr>
          <p:cNvPicPr>
            <a:picLocks noChangeAspect="1"/>
          </p:cNvPicPr>
          <p:nvPr/>
        </p:nvPicPr>
        <p:blipFill>
          <a:blip r:embed="rId3"/>
          <a:stretch>
            <a:fillRect/>
          </a:stretch>
        </p:blipFill>
        <p:spPr>
          <a:xfrm>
            <a:off x="1328446" y="1353503"/>
            <a:ext cx="9719948" cy="4155277"/>
          </a:xfrm>
          <a:prstGeom prst="rect">
            <a:avLst/>
          </a:prstGeom>
        </p:spPr>
      </p:pic>
      <p:sp>
        <p:nvSpPr>
          <p:cNvPr id="2" name="TextBox 1">
            <a:extLst>
              <a:ext uri="{FF2B5EF4-FFF2-40B4-BE49-F238E27FC236}">
                <a16:creationId xmlns:a16="http://schemas.microsoft.com/office/drawing/2014/main" id="{5243089A-B782-BD9A-DE71-D69D6D6CCA8E}"/>
              </a:ext>
            </a:extLst>
          </p:cNvPr>
          <p:cNvSpPr txBox="1"/>
          <p:nvPr/>
        </p:nvSpPr>
        <p:spPr>
          <a:xfrm>
            <a:off x="2214880" y="406400"/>
            <a:ext cx="5425440" cy="646331"/>
          </a:xfrm>
          <a:prstGeom prst="rect">
            <a:avLst/>
          </a:prstGeom>
          <a:noFill/>
        </p:spPr>
        <p:txBody>
          <a:bodyPr wrap="square" rtlCol="0">
            <a:spAutoFit/>
          </a:bodyPr>
          <a:lstStyle/>
          <a:p>
            <a:pPr algn="ctr"/>
            <a:r>
              <a:rPr lang="en-AU" sz="3600" dirty="0"/>
              <a:t>Raw Data</a:t>
            </a:r>
          </a:p>
        </p:txBody>
      </p:sp>
    </p:spTree>
    <p:extLst>
      <p:ext uri="{BB962C8B-B14F-4D97-AF65-F5344CB8AC3E}">
        <p14:creationId xmlns:p14="http://schemas.microsoft.com/office/powerpoint/2010/main" val="282537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5CF4F0-25DF-8CDD-C7FD-DBB023C95C84}"/>
              </a:ext>
            </a:extLst>
          </p:cNvPr>
          <p:cNvSpPr txBox="1"/>
          <p:nvPr/>
        </p:nvSpPr>
        <p:spPr>
          <a:xfrm>
            <a:off x="1975805" y="2052116"/>
            <a:ext cx="2908167" cy="3997828"/>
          </a:xfrm>
          <a:prstGeom prst="rect">
            <a:avLst/>
          </a:prstGeom>
        </p:spPr>
        <p:txBody>
          <a:bodyPr vert="horz" lIns="91440" tIns="45720" rIns="91440" bIns="45720" rtlCol="0" anchor="ctr">
            <a:normAutofit/>
          </a:bodyPr>
          <a:lstStyle/>
          <a:p>
            <a:pPr defTabSz="914400">
              <a:lnSpc>
                <a:spcPct val="120000"/>
              </a:lnSpc>
              <a:spcAft>
                <a:spcPts val="600"/>
              </a:spcAft>
              <a:buClr>
                <a:schemeClr val="accent6"/>
              </a:buClr>
              <a:buSzPct val="90000"/>
            </a:pPr>
            <a:r>
              <a:rPr lang="en-US" sz="2400" dirty="0"/>
              <a:t>We </a:t>
            </a:r>
            <a:r>
              <a:rPr lang="en-US" sz="2400" b="0" i="0" dirty="0"/>
              <a:t>explored the data to check if there are trends between the explanatory variables and the target variable</a:t>
            </a:r>
            <a:r>
              <a:rPr lang="en-US" sz="1600" b="0" i="0" dirty="0"/>
              <a:t>.</a:t>
            </a:r>
            <a:endParaRPr lang="en-US" sz="1600" dirty="0"/>
          </a:p>
        </p:txBody>
      </p:sp>
      <p:pic>
        <p:nvPicPr>
          <p:cNvPr id="4" name="Picture 3" descr="Chart, scatter chart&#10;&#10;Description automatically generated">
            <a:extLst>
              <a:ext uri="{FF2B5EF4-FFF2-40B4-BE49-F238E27FC236}">
                <a16:creationId xmlns:a16="http://schemas.microsoft.com/office/drawing/2014/main" id="{E22EA4E1-DAE2-A69D-4E58-E6C1C27D85E3}"/>
              </a:ext>
            </a:extLst>
          </p:cNvPr>
          <p:cNvPicPr>
            <a:picLocks noChangeAspect="1"/>
          </p:cNvPicPr>
          <p:nvPr/>
        </p:nvPicPr>
        <p:blipFill rotWithShape="1">
          <a:blip r:embed="rId5"/>
          <a:srcRect r="18576" b="1"/>
          <a:stretch/>
        </p:blipFill>
        <p:spPr>
          <a:xfrm>
            <a:off x="5432992" y="2348779"/>
            <a:ext cx="4818974"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5" name="Rectangle 34">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39EBC4-1C25-DA88-BBCF-B6C94D49B438}"/>
              </a:ext>
            </a:extLst>
          </p:cNvPr>
          <p:cNvSpPr txBox="1"/>
          <p:nvPr/>
        </p:nvSpPr>
        <p:spPr>
          <a:xfrm>
            <a:off x="1778000" y="641225"/>
            <a:ext cx="7975600" cy="707886"/>
          </a:xfrm>
          <a:prstGeom prst="rect">
            <a:avLst/>
          </a:prstGeom>
          <a:noFill/>
        </p:spPr>
        <p:txBody>
          <a:bodyPr wrap="square" rtlCol="0">
            <a:spAutoFit/>
          </a:bodyPr>
          <a:lstStyle/>
          <a:p>
            <a:pPr algn="ctr"/>
            <a:r>
              <a:rPr lang="en-AU" sz="4000" dirty="0"/>
              <a:t>Initial analysis</a:t>
            </a:r>
          </a:p>
        </p:txBody>
      </p:sp>
    </p:spTree>
    <p:extLst>
      <p:ext uri="{BB962C8B-B14F-4D97-AF65-F5344CB8AC3E}">
        <p14:creationId xmlns:p14="http://schemas.microsoft.com/office/powerpoint/2010/main" val="343383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7B53FC3-7384-B556-9A96-53C88B27AC9E}"/>
              </a:ext>
            </a:extLst>
          </p:cNvPr>
          <p:cNvSpPr txBox="1"/>
          <p:nvPr/>
        </p:nvSpPr>
        <p:spPr>
          <a:xfrm>
            <a:off x="1168628" y="792803"/>
            <a:ext cx="2908167" cy="5423971"/>
          </a:xfrm>
          <a:prstGeom prst="rect">
            <a:avLst/>
          </a:prstGeom>
        </p:spPr>
        <p:txBody>
          <a:bodyPr vert="horz" lIns="91440" tIns="45720" rIns="91440" bIns="45720" rtlCol="0" anchor="ctr">
            <a:normAutofit/>
          </a:bodyPr>
          <a:lstStyle/>
          <a:p>
            <a:pPr defTabSz="914400">
              <a:lnSpc>
                <a:spcPct val="120000"/>
              </a:lnSpc>
              <a:spcAft>
                <a:spcPts val="600"/>
              </a:spcAft>
              <a:buClr>
                <a:schemeClr val="accent6"/>
              </a:buClr>
              <a:buSzPct val="90000"/>
              <a:buFont typeface="Wingdings" panose="05000000000000000000" pitchFamily="2" charset="2"/>
              <a:buChar char="§"/>
            </a:pPr>
            <a:r>
              <a:rPr lang="en-US" sz="2000" dirty="0"/>
              <a:t>We </a:t>
            </a:r>
            <a:r>
              <a:rPr lang="en-US" sz="2000" b="0" i="0" dirty="0"/>
              <a:t>decided to visualize the correlation of the features as shown on the heat map.</a:t>
            </a:r>
          </a:p>
          <a:p>
            <a:pPr algn="l"/>
            <a:endParaRPr lang="en-AU" sz="2000" b="1" i="0" dirty="0">
              <a:effectLst/>
              <a:latin typeface="Inter"/>
            </a:endParaRPr>
          </a:p>
          <a:p>
            <a:pPr algn="l"/>
            <a:r>
              <a:rPr lang="en-AU" sz="2400" b="1" i="0" dirty="0">
                <a:effectLst/>
                <a:latin typeface="Inter"/>
              </a:rPr>
              <a:t>Observation:</a:t>
            </a:r>
          </a:p>
          <a:p>
            <a:pPr algn="l"/>
            <a:endParaRPr lang="en-AU" sz="2000" b="0" i="0" dirty="0">
              <a:effectLst/>
              <a:latin typeface="Inter"/>
            </a:endParaRPr>
          </a:p>
          <a:p>
            <a:pPr algn="l"/>
            <a:r>
              <a:rPr lang="en-AU" sz="2000" b="0" i="0" dirty="0">
                <a:effectLst/>
                <a:latin typeface="Inter"/>
              </a:rPr>
              <a:t>The size,  bathroom and bedrooms have high correlation to the house rent among other attributes. There is no such high correlation with price attribute</a:t>
            </a:r>
            <a:br>
              <a:rPr lang="en-US" sz="2000" dirty="0"/>
            </a:br>
            <a:endParaRPr lang="en-US" sz="2000" dirty="0"/>
          </a:p>
        </p:txBody>
      </p:sp>
      <p:pic>
        <p:nvPicPr>
          <p:cNvPr id="4" name="Picture 3" descr="Graphical user interface, chart&#10;&#10;Description automatically generated">
            <a:extLst>
              <a:ext uri="{FF2B5EF4-FFF2-40B4-BE49-F238E27FC236}">
                <a16:creationId xmlns:a16="http://schemas.microsoft.com/office/drawing/2014/main" id="{03CA89F6-8F9A-EB8B-2E1A-FCE98831FF72}"/>
              </a:ext>
            </a:extLst>
          </p:cNvPr>
          <p:cNvPicPr>
            <a:picLocks noChangeAspect="1"/>
          </p:cNvPicPr>
          <p:nvPr/>
        </p:nvPicPr>
        <p:blipFill rotWithShape="1">
          <a:blip r:embed="rId5"/>
          <a:srcRect l="556" t="21540" r="1656" b="-1"/>
          <a:stretch/>
        </p:blipFill>
        <p:spPr>
          <a:xfrm>
            <a:off x="4324837" y="1544391"/>
            <a:ext cx="6905121" cy="3809040"/>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5" name="Rectangle 34">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14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6B626B4-C956-6BFE-0F08-A8E98E368366}"/>
              </a:ext>
            </a:extLst>
          </p:cNvPr>
          <p:cNvGrpSpPr/>
          <p:nvPr/>
        </p:nvGrpSpPr>
        <p:grpSpPr>
          <a:xfrm>
            <a:off x="962042" y="-5436"/>
            <a:ext cx="3272914" cy="6858000"/>
            <a:chOff x="962042" y="-5436"/>
            <a:chExt cx="3272914" cy="6858000"/>
          </a:xfrm>
        </p:grpSpPr>
        <p:grpSp>
          <p:nvGrpSpPr>
            <p:cNvPr id="32" name="Group 31">
              <a:extLst>
                <a:ext uri="{FF2B5EF4-FFF2-40B4-BE49-F238E27FC236}">
                  <a16:creationId xmlns:a16="http://schemas.microsoft.com/office/drawing/2014/main" id="{75CC5550-38B7-8D07-0166-C85BD0F501CD}"/>
                </a:ext>
              </a:extLst>
            </p:cNvPr>
            <p:cNvGrpSpPr/>
            <p:nvPr/>
          </p:nvGrpSpPr>
          <p:grpSpPr>
            <a:xfrm>
              <a:off x="962042" y="-5436"/>
              <a:ext cx="3272914" cy="6858000"/>
              <a:chOff x="962042" y="-5436"/>
              <a:chExt cx="3272914" cy="6858000"/>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55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361FD696-CAD9-EE63-457D-05A48342F1BC}"/>
                </a:ext>
              </a:extLst>
            </p:cNvPr>
            <p:cNvGrpSpPr/>
            <p:nvPr/>
          </p:nvGrpSpPr>
          <p:grpSpPr>
            <a:xfrm>
              <a:off x="1240077" y="233254"/>
              <a:ext cx="2580535" cy="6381313"/>
              <a:chOff x="1240077" y="233254"/>
              <a:chExt cx="2580535" cy="6381313"/>
            </a:xfrm>
          </p:grpSpPr>
          <p:sp>
            <p:nvSpPr>
              <p:cNvPr id="34" name="Rectangle 33">
                <a:extLst>
                  <a:ext uri="{FF2B5EF4-FFF2-40B4-BE49-F238E27FC236}">
                    <a16:creationId xmlns:a16="http://schemas.microsoft.com/office/drawing/2014/main" id="{E69A5DF3-52F5-C706-959A-0A95C6CEA17E}"/>
                  </a:ext>
                </a:extLst>
              </p:cNvPr>
              <p:cNvSpPr/>
              <p:nvPr/>
            </p:nvSpPr>
            <p:spPr>
              <a:xfrm>
                <a:off x="1246100" y="233254"/>
                <a:ext cx="2574512"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B553F74E-3E4F-1489-0A73-A68D72C6C2E7}"/>
                  </a:ext>
                </a:extLst>
              </p:cNvPr>
              <p:cNvSpPr/>
              <p:nvPr/>
            </p:nvSpPr>
            <p:spPr>
              <a:xfrm>
                <a:off x="1246100" y="2405007"/>
                <a:ext cx="2574512"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Rectangle 37">
                <a:extLst>
                  <a:ext uri="{FF2B5EF4-FFF2-40B4-BE49-F238E27FC236}">
                    <a16:creationId xmlns:a16="http://schemas.microsoft.com/office/drawing/2014/main" id="{E1CC7489-CE86-8C61-257E-0CFD3343F8B5}"/>
                  </a:ext>
                </a:extLst>
              </p:cNvPr>
              <p:cNvSpPr/>
              <p:nvPr/>
            </p:nvSpPr>
            <p:spPr>
              <a:xfrm>
                <a:off x="1240077" y="4591500"/>
                <a:ext cx="2574511"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pic>
        <p:nvPicPr>
          <p:cNvPr id="11" name="Graphic 10" descr="Table outline">
            <a:extLst>
              <a:ext uri="{FF2B5EF4-FFF2-40B4-BE49-F238E27FC236}">
                <a16:creationId xmlns:a16="http://schemas.microsoft.com/office/drawing/2014/main" id="{CC46CABA-E54C-ED0B-2A5C-3A02274579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5382" y="316487"/>
            <a:ext cx="1856231" cy="1856231"/>
          </a:xfrm>
          <a:prstGeom prst="rect">
            <a:avLst/>
          </a:prstGeom>
          <a:ln w="12700">
            <a:noFill/>
          </a:ln>
        </p:spPr>
      </p:pic>
      <p:pic>
        <p:nvPicPr>
          <p:cNvPr id="15" name="Graphic 14" descr="Gears with solid fill">
            <a:extLst>
              <a:ext uri="{FF2B5EF4-FFF2-40B4-BE49-F238E27FC236}">
                <a16:creationId xmlns:a16="http://schemas.microsoft.com/office/drawing/2014/main" id="{867FE303-4AA9-5A8E-DDE4-813D5D72B2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5382" y="2496901"/>
            <a:ext cx="1856231" cy="1856231"/>
          </a:xfrm>
          <a:prstGeom prst="rect">
            <a:avLst/>
          </a:prstGeom>
          <a:ln w="12700">
            <a:noFill/>
          </a:ln>
        </p:spPr>
      </p:pic>
      <p:sp>
        <p:nvSpPr>
          <p:cNvPr id="2" name="Title 1">
            <a:extLst>
              <a:ext uri="{FF2B5EF4-FFF2-40B4-BE49-F238E27FC236}">
                <a16:creationId xmlns:a16="http://schemas.microsoft.com/office/drawing/2014/main" id="{7068C7BA-C610-EDB0-B4B9-C1FB1C27388C}"/>
              </a:ext>
            </a:extLst>
          </p:cNvPr>
          <p:cNvSpPr>
            <a:spLocks noGrp="1"/>
          </p:cNvSpPr>
          <p:nvPr>
            <p:ph type="title"/>
          </p:nvPr>
        </p:nvSpPr>
        <p:spPr>
          <a:xfrm>
            <a:off x="5067146" y="1885511"/>
            <a:ext cx="5223390" cy="924134"/>
          </a:xfrm>
        </p:spPr>
        <p:txBody>
          <a:bodyPr vert="horz" lIns="91440" tIns="45720" rIns="91440" bIns="45720" rtlCol="0" anchor="t">
            <a:normAutofit/>
          </a:bodyPr>
          <a:lstStyle/>
          <a:p>
            <a:pPr algn="l"/>
            <a:r>
              <a:rPr lang="en-US" sz="6000" dirty="0"/>
              <a:t>1.Extract</a:t>
            </a:r>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Database with solid fill">
            <a:extLst>
              <a:ext uri="{FF2B5EF4-FFF2-40B4-BE49-F238E27FC236}">
                <a16:creationId xmlns:a16="http://schemas.microsoft.com/office/drawing/2014/main" id="{D86CAEA2-7B37-173A-5D09-85DD31740A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5382" y="4677315"/>
            <a:ext cx="1856231" cy="1856231"/>
          </a:xfrm>
          <a:prstGeom prst="rect">
            <a:avLst/>
          </a:prstGeom>
          <a:ln w="12700">
            <a:noFill/>
          </a:ln>
        </p:spPr>
      </p:pic>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F1E2621-C086-8C21-190D-793AD633FCC3}"/>
              </a:ext>
            </a:extLst>
          </p:cNvPr>
          <p:cNvSpPr txBox="1">
            <a:spLocks/>
          </p:cNvSpPr>
          <p:nvPr/>
        </p:nvSpPr>
        <p:spPr>
          <a:xfrm>
            <a:off x="5104058" y="2812363"/>
            <a:ext cx="5223390" cy="92413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6000" dirty="0"/>
              <a:t>2.Transform</a:t>
            </a:r>
          </a:p>
        </p:txBody>
      </p:sp>
      <p:sp>
        <p:nvSpPr>
          <p:cNvPr id="26" name="Title 1">
            <a:extLst>
              <a:ext uri="{FF2B5EF4-FFF2-40B4-BE49-F238E27FC236}">
                <a16:creationId xmlns:a16="http://schemas.microsoft.com/office/drawing/2014/main" id="{667290AD-3777-E68A-6878-93708256843C}"/>
              </a:ext>
            </a:extLst>
          </p:cNvPr>
          <p:cNvSpPr txBox="1">
            <a:spLocks/>
          </p:cNvSpPr>
          <p:nvPr/>
        </p:nvSpPr>
        <p:spPr>
          <a:xfrm>
            <a:off x="5093279" y="3863737"/>
            <a:ext cx="5223390" cy="92413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6000" dirty="0"/>
              <a:t>3.Load</a:t>
            </a:r>
          </a:p>
        </p:txBody>
      </p:sp>
      <p:sp>
        <p:nvSpPr>
          <p:cNvPr id="4" name="TextBox 3">
            <a:extLst>
              <a:ext uri="{FF2B5EF4-FFF2-40B4-BE49-F238E27FC236}">
                <a16:creationId xmlns:a16="http://schemas.microsoft.com/office/drawing/2014/main" id="{3E88150E-6BBA-288B-1FA1-897133B812C5}"/>
              </a:ext>
            </a:extLst>
          </p:cNvPr>
          <p:cNvSpPr txBox="1"/>
          <p:nvPr/>
        </p:nvSpPr>
        <p:spPr>
          <a:xfrm>
            <a:off x="4974707" y="284762"/>
            <a:ext cx="6096000" cy="1006429"/>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600" b="0" i="0" u="none" strike="noStrike" kern="1200" cap="none" spc="0" normalizeH="0" baseline="0" noProof="0" dirty="0">
                <a:ln>
                  <a:noFill/>
                </a:ln>
                <a:effectLst/>
                <a:uLnTx/>
                <a:uFillTx/>
                <a:latin typeface="Arial" panose="020B0604020202020204"/>
                <a:ea typeface="+mn-ea"/>
                <a:cs typeface="+mn-cs"/>
              </a:rPr>
              <a:t>ETL Process</a:t>
            </a:r>
          </a:p>
        </p:txBody>
      </p:sp>
    </p:spTree>
    <p:extLst>
      <p:ext uri="{BB962C8B-B14F-4D97-AF65-F5344CB8AC3E}">
        <p14:creationId xmlns:p14="http://schemas.microsoft.com/office/powerpoint/2010/main" val="139092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6B626B4-C956-6BFE-0F08-A8E98E368366}"/>
              </a:ext>
            </a:extLst>
          </p:cNvPr>
          <p:cNvGrpSpPr/>
          <p:nvPr/>
        </p:nvGrpSpPr>
        <p:grpSpPr>
          <a:xfrm>
            <a:off x="962042" y="-5436"/>
            <a:ext cx="3272914" cy="6858000"/>
            <a:chOff x="962042" y="-5436"/>
            <a:chExt cx="3272914" cy="6858000"/>
          </a:xfrm>
        </p:grpSpPr>
        <p:grpSp>
          <p:nvGrpSpPr>
            <p:cNvPr id="32" name="Group 31">
              <a:extLst>
                <a:ext uri="{FF2B5EF4-FFF2-40B4-BE49-F238E27FC236}">
                  <a16:creationId xmlns:a16="http://schemas.microsoft.com/office/drawing/2014/main" id="{75CC5550-38B7-8D07-0166-C85BD0F501CD}"/>
                </a:ext>
              </a:extLst>
            </p:cNvPr>
            <p:cNvGrpSpPr/>
            <p:nvPr/>
          </p:nvGrpSpPr>
          <p:grpSpPr>
            <a:xfrm>
              <a:off x="962042" y="-5436"/>
              <a:ext cx="3272914" cy="6858000"/>
              <a:chOff x="962042" y="-5436"/>
              <a:chExt cx="3272914" cy="6858000"/>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55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361FD696-CAD9-EE63-457D-05A48342F1BC}"/>
                </a:ext>
              </a:extLst>
            </p:cNvPr>
            <p:cNvGrpSpPr/>
            <p:nvPr/>
          </p:nvGrpSpPr>
          <p:grpSpPr>
            <a:xfrm>
              <a:off x="1240077" y="233254"/>
              <a:ext cx="2580535" cy="6381313"/>
              <a:chOff x="1240077" y="233254"/>
              <a:chExt cx="2580535" cy="6381313"/>
            </a:xfrm>
          </p:grpSpPr>
          <p:sp>
            <p:nvSpPr>
              <p:cNvPr id="34" name="Rectangle 33">
                <a:extLst>
                  <a:ext uri="{FF2B5EF4-FFF2-40B4-BE49-F238E27FC236}">
                    <a16:creationId xmlns:a16="http://schemas.microsoft.com/office/drawing/2014/main" id="{E69A5DF3-52F5-C706-959A-0A95C6CEA17E}"/>
                  </a:ext>
                </a:extLst>
              </p:cNvPr>
              <p:cNvSpPr/>
              <p:nvPr/>
            </p:nvSpPr>
            <p:spPr>
              <a:xfrm>
                <a:off x="1246100" y="233254"/>
                <a:ext cx="2574512"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B553F74E-3E4F-1489-0A73-A68D72C6C2E7}"/>
                  </a:ext>
                </a:extLst>
              </p:cNvPr>
              <p:cNvSpPr/>
              <p:nvPr/>
            </p:nvSpPr>
            <p:spPr>
              <a:xfrm>
                <a:off x="1246100" y="2405007"/>
                <a:ext cx="2574512"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Rectangle 37">
                <a:extLst>
                  <a:ext uri="{FF2B5EF4-FFF2-40B4-BE49-F238E27FC236}">
                    <a16:creationId xmlns:a16="http://schemas.microsoft.com/office/drawing/2014/main" id="{E1CC7489-CE86-8C61-257E-0CFD3343F8B5}"/>
                  </a:ext>
                </a:extLst>
              </p:cNvPr>
              <p:cNvSpPr/>
              <p:nvPr/>
            </p:nvSpPr>
            <p:spPr>
              <a:xfrm>
                <a:off x="1240077" y="4591500"/>
                <a:ext cx="2574511"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pic>
        <p:nvPicPr>
          <p:cNvPr id="11" name="Graphic 10" descr="Table outline">
            <a:extLst>
              <a:ext uri="{FF2B5EF4-FFF2-40B4-BE49-F238E27FC236}">
                <a16:creationId xmlns:a16="http://schemas.microsoft.com/office/drawing/2014/main" id="{CC46CABA-E54C-ED0B-2A5C-3A02274579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5382" y="316487"/>
            <a:ext cx="1856231" cy="1856231"/>
          </a:xfrm>
          <a:prstGeom prst="rect">
            <a:avLst/>
          </a:prstGeom>
          <a:ln w="12700">
            <a:noFill/>
          </a:ln>
        </p:spPr>
      </p:pic>
      <p:pic>
        <p:nvPicPr>
          <p:cNvPr id="15" name="Graphic 14" descr="Gears with solid fill">
            <a:extLst>
              <a:ext uri="{FF2B5EF4-FFF2-40B4-BE49-F238E27FC236}">
                <a16:creationId xmlns:a16="http://schemas.microsoft.com/office/drawing/2014/main" id="{867FE303-4AA9-5A8E-DDE4-813D5D72B2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5382" y="2496901"/>
            <a:ext cx="1856231" cy="1856231"/>
          </a:xfrm>
          <a:prstGeom prst="rect">
            <a:avLst/>
          </a:prstGeom>
          <a:ln w="12700">
            <a:noFill/>
          </a:ln>
        </p:spPr>
      </p:pic>
      <p:sp>
        <p:nvSpPr>
          <p:cNvPr id="2" name="Title 1">
            <a:extLst>
              <a:ext uri="{FF2B5EF4-FFF2-40B4-BE49-F238E27FC236}">
                <a16:creationId xmlns:a16="http://schemas.microsoft.com/office/drawing/2014/main" id="{7068C7BA-C610-EDB0-B4B9-C1FB1C27388C}"/>
              </a:ext>
            </a:extLst>
          </p:cNvPr>
          <p:cNvSpPr>
            <a:spLocks noGrp="1"/>
          </p:cNvSpPr>
          <p:nvPr>
            <p:ph type="title"/>
          </p:nvPr>
        </p:nvSpPr>
        <p:spPr>
          <a:xfrm>
            <a:off x="5088687" y="439045"/>
            <a:ext cx="5223390" cy="924134"/>
          </a:xfrm>
        </p:spPr>
        <p:txBody>
          <a:bodyPr vert="horz" lIns="91440" tIns="45720" rIns="91440" bIns="45720" rtlCol="0" anchor="t">
            <a:normAutofit/>
          </a:bodyPr>
          <a:lstStyle/>
          <a:p>
            <a:pPr algn="ctr"/>
            <a:r>
              <a:rPr lang="en-US" sz="6000" dirty="0"/>
              <a:t>Extract</a:t>
            </a:r>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Database with solid fill">
            <a:extLst>
              <a:ext uri="{FF2B5EF4-FFF2-40B4-BE49-F238E27FC236}">
                <a16:creationId xmlns:a16="http://schemas.microsoft.com/office/drawing/2014/main" id="{D86CAEA2-7B37-173A-5D09-85DD31740A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5382" y="4677315"/>
            <a:ext cx="1856231" cy="1856231"/>
          </a:xfrm>
          <a:prstGeom prst="rect">
            <a:avLst/>
          </a:prstGeom>
          <a:ln w="12700">
            <a:noFill/>
          </a:ln>
        </p:spPr>
      </p:pic>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6A3CA11A-9CC6-7685-AAA0-F171070648C5}"/>
              </a:ext>
            </a:extLst>
          </p:cNvPr>
          <p:cNvPicPr>
            <a:picLocks noChangeAspect="1"/>
          </p:cNvPicPr>
          <p:nvPr/>
        </p:nvPicPr>
        <p:blipFill>
          <a:blip r:embed="rId12"/>
          <a:stretch>
            <a:fillRect/>
          </a:stretch>
        </p:blipFill>
        <p:spPr>
          <a:xfrm>
            <a:off x="4468803" y="3503218"/>
            <a:ext cx="7559695" cy="1844200"/>
          </a:xfrm>
          <a:prstGeom prst="rect">
            <a:avLst/>
          </a:prstGeom>
          <a:effectLst>
            <a:outerShdw blurRad="50800" dist="38100" dir="8100000" sx="101000" sy="101000" algn="tr" rotWithShape="0">
              <a:schemeClr val="tx2">
                <a:alpha val="40000"/>
              </a:schemeClr>
            </a:outerShdw>
          </a:effectLst>
        </p:spPr>
      </p:pic>
      <p:sp>
        <p:nvSpPr>
          <p:cNvPr id="5" name="Title 1">
            <a:extLst>
              <a:ext uri="{FF2B5EF4-FFF2-40B4-BE49-F238E27FC236}">
                <a16:creationId xmlns:a16="http://schemas.microsoft.com/office/drawing/2014/main" id="{3A3AAF4B-52CC-4693-CE7C-60DBD376B138}"/>
              </a:ext>
            </a:extLst>
          </p:cNvPr>
          <p:cNvSpPr txBox="1">
            <a:spLocks/>
          </p:cNvSpPr>
          <p:nvPr/>
        </p:nvSpPr>
        <p:spPr>
          <a:xfrm>
            <a:off x="5138787" y="1802224"/>
            <a:ext cx="5223390" cy="92413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n-US" sz="2000" dirty="0"/>
              <a:t>Retrieve and verify data from csv file</a:t>
            </a:r>
          </a:p>
        </p:txBody>
      </p:sp>
    </p:spTree>
    <p:extLst>
      <p:ext uri="{BB962C8B-B14F-4D97-AF65-F5344CB8AC3E}">
        <p14:creationId xmlns:p14="http://schemas.microsoft.com/office/powerpoint/2010/main" val="50020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6B626B4-C956-6BFE-0F08-A8E98E368366}"/>
              </a:ext>
            </a:extLst>
          </p:cNvPr>
          <p:cNvGrpSpPr/>
          <p:nvPr/>
        </p:nvGrpSpPr>
        <p:grpSpPr>
          <a:xfrm>
            <a:off x="962042" y="-5436"/>
            <a:ext cx="3272914" cy="6858000"/>
            <a:chOff x="962042" y="-5436"/>
            <a:chExt cx="3272914" cy="6858000"/>
          </a:xfrm>
        </p:grpSpPr>
        <p:grpSp>
          <p:nvGrpSpPr>
            <p:cNvPr id="32" name="Group 31">
              <a:extLst>
                <a:ext uri="{FF2B5EF4-FFF2-40B4-BE49-F238E27FC236}">
                  <a16:creationId xmlns:a16="http://schemas.microsoft.com/office/drawing/2014/main" id="{75CC5550-38B7-8D07-0166-C85BD0F501CD}"/>
                </a:ext>
              </a:extLst>
            </p:cNvPr>
            <p:cNvGrpSpPr/>
            <p:nvPr/>
          </p:nvGrpSpPr>
          <p:grpSpPr>
            <a:xfrm>
              <a:off x="962042" y="-5436"/>
              <a:ext cx="3272914" cy="6858000"/>
              <a:chOff x="962042" y="-5436"/>
              <a:chExt cx="3272914" cy="6858000"/>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55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361FD696-CAD9-EE63-457D-05A48342F1BC}"/>
                </a:ext>
              </a:extLst>
            </p:cNvPr>
            <p:cNvGrpSpPr/>
            <p:nvPr/>
          </p:nvGrpSpPr>
          <p:grpSpPr>
            <a:xfrm>
              <a:off x="1240077" y="233254"/>
              <a:ext cx="2580535" cy="6381313"/>
              <a:chOff x="1240077" y="233254"/>
              <a:chExt cx="2580535" cy="6381313"/>
            </a:xfrm>
          </p:grpSpPr>
          <p:sp>
            <p:nvSpPr>
              <p:cNvPr id="34" name="Rectangle 33">
                <a:extLst>
                  <a:ext uri="{FF2B5EF4-FFF2-40B4-BE49-F238E27FC236}">
                    <a16:creationId xmlns:a16="http://schemas.microsoft.com/office/drawing/2014/main" id="{E69A5DF3-52F5-C706-959A-0A95C6CEA17E}"/>
                  </a:ext>
                </a:extLst>
              </p:cNvPr>
              <p:cNvSpPr/>
              <p:nvPr/>
            </p:nvSpPr>
            <p:spPr>
              <a:xfrm>
                <a:off x="1246100" y="233254"/>
                <a:ext cx="2574512"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B553F74E-3E4F-1489-0A73-A68D72C6C2E7}"/>
                  </a:ext>
                </a:extLst>
              </p:cNvPr>
              <p:cNvSpPr/>
              <p:nvPr/>
            </p:nvSpPr>
            <p:spPr>
              <a:xfrm>
                <a:off x="1246100" y="2405007"/>
                <a:ext cx="2574512"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Rectangle 37">
                <a:extLst>
                  <a:ext uri="{FF2B5EF4-FFF2-40B4-BE49-F238E27FC236}">
                    <a16:creationId xmlns:a16="http://schemas.microsoft.com/office/drawing/2014/main" id="{E1CC7489-CE86-8C61-257E-0CFD3343F8B5}"/>
                  </a:ext>
                </a:extLst>
              </p:cNvPr>
              <p:cNvSpPr/>
              <p:nvPr/>
            </p:nvSpPr>
            <p:spPr>
              <a:xfrm>
                <a:off x="1240077" y="4591500"/>
                <a:ext cx="2574511"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pic>
        <p:nvPicPr>
          <p:cNvPr id="11" name="Graphic 10" descr="Table outline">
            <a:extLst>
              <a:ext uri="{FF2B5EF4-FFF2-40B4-BE49-F238E27FC236}">
                <a16:creationId xmlns:a16="http://schemas.microsoft.com/office/drawing/2014/main" id="{CC46CABA-E54C-ED0B-2A5C-3A02274579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5382" y="316487"/>
            <a:ext cx="1856231" cy="1856231"/>
          </a:xfrm>
          <a:prstGeom prst="rect">
            <a:avLst/>
          </a:prstGeom>
          <a:ln w="12700">
            <a:noFill/>
          </a:ln>
        </p:spPr>
      </p:pic>
      <p:pic>
        <p:nvPicPr>
          <p:cNvPr id="15" name="Graphic 14" descr="Gears with solid fill">
            <a:extLst>
              <a:ext uri="{FF2B5EF4-FFF2-40B4-BE49-F238E27FC236}">
                <a16:creationId xmlns:a16="http://schemas.microsoft.com/office/drawing/2014/main" id="{867FE303-4AA9-5A8E-DDE4-813D5D72B2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5382" y="2496901"/>
            <a:ext cx="1856231" cy="1856231"/>
          </a:xfrm>
          <a:prstGeom prst="rect">
            <a:avLst/>
          </a:prstGeom>
          <a:ln w="12700">
            <a:noFill/>
          </a:ln>
        </p:spPr>
      </p:pic>
      <p:sp>
        <p:nvSpPr>
          <p:cNvPr id="2" name="Title 1">
            <a:extLst>
              <a:ext uri="{FF2B5EF4-FFF2-40B4-BE49-F238E27FC236}">
                <a16:creationId xmlns:a16="http://schemas.microsoft.com/office/drawing/2014/main" id="{7068C7BA-C610-EDB0-B4B9-C1FB1C27388C}"/>
              </a:ext>
            </a:extLst>
          </p:cNvPr>
          <p:cNvSpPr>
            <a:spLocks noGrp="1"/>
          </p:cNvSpPr>
          <p:nvPr>
            <p:ph type="title"/>
          </p:nvPr>
        </p:nvSpPr>
        <p:spPr>
          <a:xfrm>
            <a:off x="5108692" y="590534"/>
            <a:ext cx="5223390" cy="924134"/>
          </a:xfrm>
        </p:spPr>
        <p:txBody>
          <a:bodyPr vert="horz" lIns="91440" tIns="45720" rIns="91440" bIns="45720" rtlCol="0" anchor="t">
            <a:normAutofit/>
          </a:bodyPr>
          <a:lstStyle/>
          <a:p>
            <a:pPr algn="ctr"/>
            <a:r>
              <a:rPr lang="en-US" sz="6000" dirty="0"/>
              <a:t>Transform</a:t>
            </a:r>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Database with solid fill">
            <a:extLst>
              <a:ext uri="{FF2B5EF4-FFF2-40B4-BE49-F238E27FC236}">
                <a16:creationId xmlns:a16="http://schemas.microsoft.com/office/drawing/2014/main" id="{D86CAEA2-7B37-173A-5D09-85DD31740A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5382" y="4677315"/>
            <a:ext cx="1856231" cy="1856231"/>
          </a:xfrm>
          <a:prstGeom prst="rect">
            <a:avLst/>
          </a:prstGeom>
          <a:ln w="12700">
            <a:noFill/>
          </a:ln>
        </p:spPr>
      </p:pic>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with medium confidence">
            <a:extLst>
              <a:ext uri="{FF2B5EF4-FFF2-40B4-BE49-F238E27FC236}">
                <a16:creationId xmlns:a16="http://schemas.microsoft.com/office/drawing/2014/main" id="{70F1909E-F6AA-5422-4965-27D24D74ED09}"/>
              </a:ext>
            </a:extLst>
          </p:cNvPr>
          <p:cNvPicPr>
            <a:picLocks noChangeAspect="1"/>
          </p:cNvPicPr>
          <p:nvPr/>
        </p:nvPicPr>
        <p:blipFill>
          <a:blip r:embed="rId12"/>
          <a:stretch>
            <a:fillRect/>
          </a:stretch>
        </p:blipFill>
        <p:spPr>
          <a:xfrm>
            <a:off x="4467272" y="4554203"/>
            <a:ext cx="7494465" cy="1275654"/>
          </a:xfrm>
          <a:prstGeom prst="rect">
            <a:avLst/>
          </a:prstGeom>
          <a:effectLst>
            <a:outerShdw blurRad="50800" dist="38100" dir="8100000" sx="101000" sy="101000" algn="tr" rotWithShape="0">
              <a:schemeClr val="tx2">
                <a:alpha val="40000"/>
              </a:schemeClr>
            </a:outerShdw>
          </a:effectLst>
        </p:spPr>
      </p:pic>
      <p:sp>
        <p:nvSpPr>
          <p:cNvPr id="5" name="Title 1">
            <a:extLst>
              <a:ext uri="{FF2B5EF4-FFF2-40B4-BE49-F238E27FC236}">
                <a16:creationId xmlns:a16="http://schemas.microsoft.com/office/drawing/2014/main" id="{6E6D16C3-A952-2A92-C3F7-70F358B2F345}"/>
              </a:ext>
            </a:extLst>
          </p:cNvPr>
          <p:cNvSpPr txBox="1">
            <a:spLocks/>
          </p:cNvSpPr>
          <p:nvPr/>
        </p:nvSpPr>
        <p:spPr>
          <a:xfrm>
            <a:off x="4837332" y="2105202"/>
            <a:ext cx="6315960" cy="1858467"/>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000" dirty="0"/>
              <a:t>Converting data types</a:t>
            </a:r>
          </a:p>
          <a:p>
            <a:pPr marL="342900" indent="-342900" algn="l">
              <a:buFont typeface="Arial" panose="020B0604020202020204" pitchFamily="34" charset="0"/>
              <a:buChar char="•"/>
            </a:pPr>
            <a:r>
              <a:rPr lang="en-US" sz="2000" dirty="0"/>
              <a:t>Creating new columns</a:t>
            </a:r>
          </a:p>
          <a:p>
            <a:pPr marL="342900" indent="-342900" algn="l">
              <a:buFont typeface="Arial" panose="020B0604020202020204" pitchFamily="34" charset="0"/>
              <a:buChar char="•"/>
            </a:pPr>
            <a:r>
              <a:rPr lang="en-US" sz="2000" dirty="0"/>
              <a:t>Dropping unnecessary columns</a:t>
            </a:r>
          </a:p>
          <a:p>
            <a:pPr marL="342900" indent="-342900" algn="l">
              <a:buFont typeface="Arial" panose="020B0604020202020204" pitchFamily="34" charset="0"/>
              <a:buChar char="•"/>
            </a:pPr>
            <a:r>
              <a:rPr lang="en-AU" sz="2000" dirty="0">
                <a:effectLst/>
                <a:ea typeface="Calibri" panose="020F0502020204030204" pitchFamily="34" charset="0"/>
                <a:cs typeface="Times New Roman" panose="02020603050405020304" pitchFamily="18" charset="0"/>
              </a:rPr>
              <a:t>Renaming columns</a:t>
            </a:r>
          </a:p>
          <a:p>
            <a:pPr marL="342900" indent="-342900" algn="l">
              <a:buFont typeface="Arial" panose="020B0604020202020204" pitchFamily="34" charset="0"/>
              <a:buChar char="•"/>
            </a:pPr>
            <a:r>
              <a:rPr lang="en-US" sz="2000" dirty="0"/>
              <a:t>Querying Google Maps for geolocation information</a:t>
            </a:r>
          </a:p>
          <a:p>
            <a:pPr marL="342900" indent="-342900" algn="l">
              <a:buFont typeface="Arial" panose="020B0604020202020204" pitchFamily="34" charset="0"/>
              <a:buChar char="•"/>
            </a:pPr>
            <a:endParaRPr lang="en-US" sz="2000" dirty="0"/>
          </a:p>
        </p:txBody>
      </p:sp>
    </p:spTree>
    <p:extLst>
      <p:ext uri="{BB962C8B-B14F-4D97-AF65-F5344CB8AC3E}">
        <p14:creationId xmlns:p14="http://schemas.microsoft.com/office/powerpoint/2010/main" val="329558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6B626B4-C956-6BFE-0F08-A8E98E368366}"/>
              </a:ext>
            </a:extLst>
          </p:cNvPr>
          <p:cNvGrpSpPr/>
          <p:nvPr/>
        </p:nvGrpSpPr>
        <p:grpSpPr>
          <a:xfrm>
            <a:off x="962042" y="-5436"/>
            <a:ext cx="3272914" cy="6858000"/>
            <a:chOff x="962042" y="-5436"/>
            <a:chExt cx="3272914" cy="6858000"/>
          </a:xfrm>
        </p:grpSpPr>
        <p:grpSp>
          <p:nvGrpSpPr>
            <p:cNvPr id="32" name="Group 31">
              <a:extLst>
                <a:ext uri="{FF2B5EF4-FFF2-40B4-BE49-F238E27FC236}">
                  <a16:creationId xmlns:a16="http://schemas.microsoft.com/office/drawing/2014/main" id="{75CC5550-38B7-8D07-0166-C85BD0F501CD}"/>
                </a:ext>
              </a:extLst>
            </p:cNvPr>
            <p:cNvGrpSpPr/>
            <p:nvPr/>
          </p:nvGrpSpPr>
          <p:grpSpPr>
            <a:xfrm>
              <a:off x="962042" y="-5436"/>
              <a:ext cx="3272914" cy="6858000"/>
              <a:chOff x="962042" y="-5436"/>
              <a:chExt cx="3272914" cy="6858000"/>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55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361FD696-CAD9-EE63-457D-05A48342F1BC}"/>
                </a:ext>
              </a:extLst>
            </p:cNvPr>
            <p:cNvGrpSpPr/>
            <p:nvPr/>
          </p:nvGrpSpPr>
          <p:grpSpPr>
            <a:xfrm>
              <a:off x="1240077" y="233254"/>
              <a:ext cx="2580535" cy="6381313"/>
              <a:chOff x="1240077" y="233254"/>
              <a:chExt cx="2580535" cy="6381313"/>
            </a:xfrm>
          </p:grpSpPr>
          <p:sp>
            <p:nvSpPr>
              <p:cNvPr id="34" name="Rectangle 33">
                <a:extLst>
                  <a:ext uri="{FF2B5EF4-FFF2-40B4-BE49-F238E27FC236}">
                    <a16:creationId xmlns:a16="http://schemas.microsoft.com/office/drawing/2014/main" id="{E69A5DF3-52F5-C706-959A-0A95C6CEA17E}"/>
                  </a:ext>
                </a:extLst>
              </p:cNvPr>
              <p:cNvSpPr/>
              <p:nvPr/>
            </p:nvSpPr>
            <p:spPr>
              <a:xfrm>
                <a:off x="1246100" y="233254"/>
                <a:ext cx="2574512"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B553F74E-3E4F-1489-0A73-A68D72C6C2E7}"/>
                  </a:ext>
                </a:extLst>
              </p:cNvPr>
              <p:cNvSpPr/>
              <p:nvPr/>
            </p:nvSpPr>
            <p:spPr>
              <a:xfrm>
                <a:off x="1246100" y="2405007"/>
                <a:ext cx="2574512" cy="20230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Rectangle 37">
                <a:extLst>
                  <a:ext uri="{FF2B5EF4-FFF2-40B4-BE49-F238E27FC236}">
                    <a16:creationId xmlns:a16="http://schemas.microsoft.com/office/drawing/2014/main" id="{E1CC7489-CE86-8C61-257E-0CFD3343F8B5}"/>
                  </a:ext>
                </a:extLst>
              </p:cNvPr>
              <p:cNvSpPr/>
              <p:nvPr/>
            </p:nvSpPr>
            <p:spPr>
              <a:xfrm>
                <a:off x="1240077" y="4591500"/>
                <a:ext cx="2574511" cy="2023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pic>
        <p:nvPicPr>
          <p:cNvPr id="11" name="Graphic 10" descr="Table outline">
            <a:extLst>
              <a:ext uri="{FF2B5EF4-FFF2-40B4-BE49-F238E27FC236}">
                <a16:creationId xmlns:a16="http://schemas.microsoft.com/office/drawing/2014/main" id="{CC46CABA-E54C-ED0B-2A5C-3A02274579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5382" y="316487"/>
            <a:ext cx="1856231" cy="1856231"/>
          </a:xfrm>
          <a:prstGeom prst="rect">
            <a:avLst/>
          </a:prstGeom>
          <a:ln w="12700">
            <a:noFill/>
          </a:ln>
        </p:spPr>
      </p:pic>
      <p:pic>
        <p:nvPicPr>
          <p:cNvPr id="15" name="Graphic 14" descr="Gears with solid fill">
            <a:extLst>
              <a:ext uri="{FF2B5EF4-FFF2-40B4-BE49-F238E27FC236}">
                <a16:creationId xmlns:a16="http://schemas.microsoft.com/office/drawing/2014/main" id="{867FE303-4AA9-5A8E-DDE4-813D5D72B2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5382" y="2496901"/>
            <a:ext cx="1856231" cy="1856231"/>
          </a:xfrm>
          <a:prstGeom prst="rect">
            <a:avLst/>
          </a:prstGeom>
          <a:ln w="12700">
            <a:noFill/>
          </a:ln>
        </p:spPr>
      </p:pic>
      <p:sp>
        <p:nvSpPr>
          <p:cNvPr id="2" name="Title 1">
            <a:extLst>
              <a:ext uri="{FF2B5EF4-FFF2-40B4-BE49-F238E27FC236}">
                <a16:creationId xmlns:a16="http://schemas.microsoft.com/office/drawing/2014/main" id="{7068C7BA-C610-EDB0-B4B9-C1FB1C27388C}"/>
              </a:ext>
            </a:extLst>
          </p:cNvPr>
          <p:cNvSpPr>
            <a:spLocks noGrp="1"/>
          </p:cNvSpPr>
          <p:nvPr>
            <p:ph type="title"/>
          </p:nvPr>
        </p:nvSpPr>
        <p:spPr>
          <a:xfrm>
            <a:off x="5197076" y="456963"/>
            <a:ext cx="5223390" cy="924134"/>
          </a:xfrm>
        </p:spPr>
        <p:txBody>
          <a:bodyPr vert="horz" lIns="91440" tIns="45720" rIns="91440" bIns="45720" rtlCol="0" anchor="t">
            <a:normAutofit/>
          </a:bodyPr>
          <a:lstStyle/>
          <a:p>
            <a:pPr algn="ctr"/>
            <a:r>
              <a:rPr lang="en-US" sz="6000" dirty="0"/>
              <a:t>Load</a:t>
            </a:r>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Database with solid fill">
            <a:extLst>
              <a:ext uri="{FF2B5EF4-FFF2-40B4-BE49-F238E27FC236}">
                <a16:creationId xmlns:a16="http://schemas.microsoft.com/office/drawing/2014/main" id="{D86CAEA2-7B37-173A-5D09-85DD31740A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5382" y="4677315"/>
            <a:ext cx="1856231" cy="1856231"/>
          </a:xfrm>
          <a:prstGeom prst="rect">
            <a:avLst/>
          </a:prstGeom>
          <a:ln w="12700">
            <a:noFill/>
          </a:ln>
        </p:spPr>
      </p:pic>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with medium confidence">
            <a:extLst>
              <a:ext uri="{FF2B5EF4-FFF2-40B4-BE49-F238E27FC236}">
                <a16:creationId xmlns:a16="http://schemas.microsoft.com/office/drawing/2014/main" id="{8E63F245-1A7D-FD49-09E1-B85E267861B3}"/>
              </a:ext>
            </a:extLst>
          </p:cNvPr>
          <p:cNvPicPr>
            <a:picLocks noChangeAspect="1"/>
          </p:cNvPicPr>
          <p:nvPr/>
        </p:nvPicPr>
        <p:blipFill rotWithShape="1">
          <a:blip r:embed="rId12"/>
          <a:srcRect l="4298" t="4509" r="9378" b="7192"/>
          <a:stretch/>
        </p:blipFill>
        <p:spPr>
          <a:xfrm>
            <a:off x="4674990" y="2889005"/>
            <a:ext cx="2141032" cy="3512032"/>
          </a:xfrm>
          <a:prstGeom prst="rect">
            <a:avLst/>
          </a:prstGeom>
          <a:effectLst>
            <a:outerShdw blurRad="50800" dist="38100" dir="8100000" sx="101000" sy="101000" algn="tr" rotWithShape="0">
              <a:schemeClr val="tx2">
                <a:alpha val="40000"/>
              </a:schemeClr>
            </a:outerShdw>
          </a:effectLst>
        </p:spPr>
      </p:pic>
      <p:pic>
        <p:nvPicPr>
          <p:cNvPr id="6" name="Picture 5" descr="Graphical user interface, application&#10;&#10;Description automatically generated">
            <a:extLst>
              <a:ext uri="{FF2B5EF4-FFF2-40B4-BE49-F238E27FC236}">
                <a16:creationId xmlns:a16="http://schemas.microsoft.com/office/drawing/2014/main" id="{8D73D09D-099F-152D-C3FA-41508A1F154C}"/>
              </a:ext>
            </a:extLst>
          </p:cNvPr>
          <p:cNvPicPr>
            <a:picLocks noChangeAspect="1"/>
          </p:cNvPicPr>
          <p:nvPr/>
        </p:nvPicPr>
        <p:blipFill>
          <a:blip r:embed="rId13"/>
          <a:stretch>
            <a:fillRect/>
          </a:stretch>
        </p:blipFill>
        <p:spPr>
          <a:xfrm>
            <a:off x="7293490" y="3832580"/>
            <a:ext cx="3936468" cy="2526124"/>
          </a:xfrm>
          <a:prstGeom prst="rect">
            <a:avLst/>
          </a:prstGeom>
          <a:effectLst>
            <a:outerShdw blurRad="50800" dist="38100" dir="8100000" sx="101000" sy="101000" algn="tr" rotWithShape="0">
              <a:schemeClr val="tx2">
                <a:alpha val="40000"/>
              </a:schemeClr>
            </a:outerShdw>
          </a:effectLst>
        </p:spPr>
      </p:pic>
      <p:sp>
        <p:nvSpPr>
          <p:cNvPr id="9" name="Title 1">
            <a:extLst>
              <a:ext uri="{FF2B5EF4-FFF2-40B4-BE49-F238E27FC236}">
                <a16:creationId xmlns:a16="http://schemas.microsoft.com/office/drawing/2014/main" id="{B92F0A2C-2D58-1AB2-3414-C1235EDD4A2E}"/>
              </a:ext>
            </a:extLst>
          </p:cNvPr>
          <p:cNvSpPr txBox="1">
            <a:spLocks/>
          </p:cNvSpPr>
          <p:nvPr/>
        </p:nvSpPr>
        <p:spPr>
          <a:xfrm>
            <a:off x="4594238" y="1311345"/>
            <a:ext cx="6315960" cy="1858467"/>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marL="342900" indent="-342900" algn="l">
              <a:buFont typeface="Arial" panose="020B0604020202020204" pitchFamily="34" charset="0"/>
              <a:buChar char="•"/>
            </a:pPr>
            <a:r>
              <a:rPr lang="en-US" sz="2000" dirty="0"/>
              <a:t>Create Database</a:t>
            </a:r>
          </a:p>
          <a:p>
            <a:pPr marL="342900" indent="-342900" algn="l">
              <a:buFont typeface="Arial" panose="020B0604020202020204" pitchFamily="34" charset="0"/>
              <a:buChar char="•"/>
            </a:pPr>
            <a:r>
              <a:rPr lang="en-US" sz="2000" dirty="0"/>
              <a:t>Create table schema</a:t>
            </a:r>
          </a:p>
          <a:p>
            <a:pPr marL="342900" indent="-342900" algn="l">
              <a:buFont typeface="Arial" panose="020B0604020202020204" pitchFamily="34" charset="0"/>
              <a:buChar char="•"/>
            </a:pPr>
            <a:r>
              <a:rPr lang="en-US" sz="2000" dirty="0"/>
              <a:t>Connect to RDS using PGAdmin</a:t>
            </a:r>
          </a:p>
          <a:p>
            <a:pPr marL="342900" indent="-342900" algn="l">
              <a:buFont typeface="Arial" panose="020B0604020202020204" pitchFamily="34" charset="0"/>
              <a:buChar char="•"/>
            </a:pPr>
            <a:r>
              <a:rPr lang="en-US" sz="2000" dirty="0"/>
              <a:t>Create table</a:t>
            </a:r>
          </a:p>
          <a:p>
            <a:pPr marL="342900" indent="-342900" algn="l">
              <a:buFont typeface="Arial" panose="020B0604020202020204" pitchFamily="34" charset="0"/>
              <a:buChar char="•"/>
            </a:pPr>
            <a:r>
              <a:rPr lang="en-US" sz="2000" dirty="0"/>
              <a:t>Load data to RDS</a:t>
            </a:r>
          </a:p>
        </p:txBody>
      </p:sp>
    </p:spTree>
    <p:extLst>
      <p:ext uri="{BB962C8B-B14F-4D97-AF65-F5344CB8AC3E}">
        <p14:creationId xmlns:p14="http://schemas.microsoft.com/office/powerpoint/2010/main" val="378693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4908518" y="272613"/>
            <a:ext cx="6401819" cy="924134"/>
          </a:xfrm>
        </p:spPr>
        <p:txBody>
          <a:bodyPr vert="horz" lIns="91440" tIns="45720" rIns="91440" bIns="45720" rtlCol="0" anchor="t">
            <a:normAutofit/>
          </a:bodyPr>
          <a:lstStyle/>
          <a:p>
            <a:pPr algn="ctr" defTabSz="914400">
              <a:lnSpc>
                <a:spcPct val="90000"/>
              </a:lnSpc>
              <a:spcBef>
                <a:spcPct val="0"/>
              </a:spcBef>
              <a:spcAft>
                <a:spcPts val="600"/>
              </a:spcAft>
            </a:pPr>
            <a:r>
              <a:rPr lang="en-US" sz="4000" dirty="0">
                <a:latin typeface="+mj-lt"/>
                <a:ea typeface="+mj-ea"/>
                <a:cs typeface="+mj-cs"/>
              </a:rPr>
              <a:t>        Creating the Model</a:t>
            </a:r>
          </a:p>
        </p:txBody>
      </p:sp>
      <p:graphicFrame>
        <p:nvGraphicFramePr>
          <p:cNvPr id="65" name="TextBox 7">
            <a:extLst>
              <a:ext uri="{FF2B5EF4-FFF2-40B4-BE49-F238E27FC236}">
                <a16:creationId xmlns:a16="http://schemas.microsoft.com/office/drawing/2014/main" id="{25725774-F11D-2287-B116-11B701FA4D02}"/>
              </a:ext>
            </a:extLst>
          </p:cNvPr>
          <p:cNvGraphicFramePr/>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Picture 2" descr="A screenshot of a computer&#10;&#10;Description automatically generated with medium confidence">
            <a:extLst>
              <a:ext uri="{FF2B5EF4-FFF2-40B4-BE49-F238E27FC236}">
                <a16:creationId xmlns:a16="http://schemas.microsoft.com/office/drawing/2014/main" id="{DBFFC49E-690A-9CEC-0722-EEEAD5A7599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6397925" y="2256321"/>
            <a:ext cx="4848134" cy="3717759"/>
          </a:xfrm>
          <a:prstGeom prst="rect">
            <a:avLst/>
          </a:prstGeom>
        </p:spPr>
      </p:pic>
    </p:spTree>
    <p:extLst>
      <p:ext uri="{BB962C8B-B14F-4D97-AF65-F5344CB8AC3E}">
        <p14:creationId xmlns:p14="http://schemas.microsoft.com/office/powerpoint/2010/main" val="6701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662F7B5F-69B9-41D9-BD9A-2A7F1118B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B484EE50-7D13-4A99-9152-609AE84AC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8F607DBD-3FFF-424E-80D2-8061AC5FE7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0CA1AF17-15FE-4FB8-A4CB-942AC134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901EDCD-40E3-40D5-BCE4-803F7A4D6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6E840EA-C6A5-48DA-A3B5-BE430C89C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C58BE-9E53-EFE0-02DA-EED34EF8BC20}"/>
              </a:ext>
            </a:extLst>
          </p:cNvPr>
          <p:cNvSpPr>
            <a:spLocks noGrp="1"/>
          </p:cNvSpPr>
          <p:nvPr>
            <p:ph type="title"/>
          </p:nvPr>
        </p:nvSpPr>
        <p:spPr>
          <a:xfrm>
            <a:off x="2236688" y="680899"/>
            <a:ext cx="3521436" cy="2387421"/>
          </a:xfrm>
        </p:spPr>
        <p:txBody>
          <a:bodyPr vert="horz" lIns="91440" tIns="45720" rIns="91440" bIns="45720" rtlCol="0" anchor="t">
            <a:normAutofit/>
          </a:bodyPr>
          <a:lstStyle/>
          <a:p>
            <a:pPr algn="ctr"/>
            <a:r>
              <a:rPr lang="en-US" sz="3100" dirty="0"/>
              <a:t>  RENTAL HOUSE PRICE PREDICTION MODEL</a:t>
            </a:r>
          </a:p>
        </p:txBody>
      </p:sp>
      <p:pic>
        <p:nvPicPr>
          <p:cNvPr id="5" name="Content Placeholder 4" descr="A picture containing building, outdoor, sky, house&#10;&#10;Description automatically generated">
            <a:extLst>
              <a:ext uri="{FF2B5EF4-FFF2-40B4-BE49-F238E27FC236}">
                <a16:creationId xmlns:a16="http://schemas.microsoft.com/office/drawing/2014/main" id="{0E740C14-3E96-13AF-BE20-080458FC800E}"/>
              </a:ext>
            </a:extLst>
          </p:cNvPr>
          <p:cNvPicPr>
            <a:picLocks noGrp="1" noChangeAspect="1"/>
          </p:cNvPicPr>
          <p:nvPr>
            <p:ph idx="1"/>
          </p:nvPr>
        </p:nvPicPr>
        <p:blipFill rotWithShape="1">
          <a:blip r:embed="rId5">
            <a:extLst>
              <a:ext uri="{837473B0-CC2E-450A-ABE3-18F120FF3D39}">
                <a1611:picAttrSrcUrl xmlns:a1611="http://schemas.microsoft.com/office/drawing/2016/11/main" r:id="rId6"/>
              </a:ext>
            </a:extLst>
          </a:blip>
          <a:srcRect l="15354" r="16816" b="1"/>
          <a:stretch/>
        </p:blipFill>
        <p:spPr>
          <a:xfrm>
            <a:off x="6532893" y="430065"/>
            <a:ext cx="3461039" cy="3635460"/>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6" name="Rectangle 35">
            <a:extLst>
              <a:ext uri="{FF2B5EF4-FFF2-40B4-BE49-F238E27FC236}">
                <a16:creationId xmlns:a16="http://schemas.microsoft.com/office/drawing/2014/main" id="{84AC7A41-04AF-4CF9-A478-43411F9B5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a:extLst>
              <a:ext uri="{FF2B5EF4-FFF2-40B4-BE49-F238E27FC236}">
                <a16:creationId xmlns:a16="http://schemas.microsoft.com/office/drawing/2014/main" id="{C93220B7-A4DE-E9C2-7C64-41ECC3336FC3}"/>
              </a:ext>
            </a:extLst>
          </p:cNvPr>
          <p:cNvSpPr txBox="1">
            <a:spLocks/>
          </p:cNvSpPr>
          <p:nvPr/>
        </p:nvSpPr>
        <p:spPr>
          <a:xfrm>
            <a:off x="1871902" y="4610205"/>
            <a:ext cx="8608037"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a:t>SUBMITTED BY :- GROUP 02</a:t>
            </a:r>
            <a:endParaRPr lang="en-US" dirty="0"/>
          </a:p>
        </p:txBody>
      </p:sp>
      <p:pic>
        <p:nvPicPr>
          <p:cNvPr id="4" name="Picture 3" descr="Logo&#10;&#10;Description automatically generated with medium confidence">
            <a:extLst>
              <a:ext uri="{FF2B5EF4-FFF2-40B4-BE49-F238E27FC236}">
                <a16:creationId xmlns:a16="http://schemas.microsoft.com/office/drawing/2014/main" id="{6747A77C-E374-8291-E23D-31CD9517936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671149" y="5568578"/>
            <a:ext cx="2080779" cy="814972"/>
          </a:xfrm>
          <a:prstGeom prst="rect">
            <a:avLst/>
          </a:prstGeom>
        </p:spPr>
      </p:pic>
      <p:sp>
        <p:nvSpPr>
          <p:cNvPr id="7" name="Text Placeholder 3">
            <a:extLst>
              <a:ext uri="{FF2B5EF4-FFF2-40B4-BE49-F238E27FC236}">
                <a16:creationId xmlns:a16="http://schemas.microsoft.com/office/drawing/2014/main" id="{EBE269BD-C9A6-E6A3-9D46-FD036293ECBA}"/>
              </a:ext>
            </a:extLst>
          </p:cNvPr>
          <p:cNvSpPr txBox="1">
            <a:spLocks/>
          </p:cNvSpPr>
          <p:nvPr/>
        </p:nvSpPr>
        <p:spPr>
          <a:xfrm>
            <a:off x="5141291" y="3977150"/>
            <a:ext cx="3164142" cy="3997828"/>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285750" indent="-285750"/>
            <a:r>
              <a:rPr lang="en-US" sz="1600" b="1" dirty="0"/>
              <a:t>JOSH MARTIN</a:t>
            </a:r>
          </a:p>
          <a:p>
            <a:pPr marL="285750" indent="-285750"/>
            <a:r>
              <a:rPr lang="en-US" sz="1600" b="1" dirty="0"/>
              <a:t>ARCHANA  KARRI</a:t>
            </a:r>
          </a:p>
          <a:p>
            <a:pPr marL="285750" indent="-285750"/>
            <a:r>
              <a:rPr lang="en-US" sz="1600" b="1" dirty="0"/>
              <a:t>UDESHI PEREIRA</a:t>
            </a:r>
          </a:p>
        </p:txBody>
      </p:sp>
    </p:spTree>
    <p:extLst>
      <p:ext uri="{BB962C8B-B14F-4D97-AF65-F5344CB8AC3E}">
        <p14:creationId xmlns:p14="http://schemas.microsoft.com/office/powerpoint/2010/main" val="203814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4800" dirty="0"/>
              <a:t>Preparation</a:t>
            </a:r>
          </a:p>
        </p:txBody>
      </p:sp>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3671383940"/>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3" descr="Graphical user interface, text&#10;&#10;Description automatically generated">
            <a:extLst>
              <a:ext uri="{FF2B5EF4-FFF2-40B4-BE49-F238E27FC236}">
                <a16:creationId xmlns:a16="http://schemas.microsoft.com/office/drawing/2014/main" id="{6EE40769-97DF-881A-0D01-AA03E7971CE4}"/>
              </a:ext>
            </a:extLst>
          </p:cNvPr>
          <p:cNvPicPr>
            <a:picLocks noChangeAspect="1"/>
          </p:cNvPicPr>
          <p:nvPr/>
        </p:nvPicPr>
        <p:blipFill>
          <a:blip r:embed="rId11"/>
          <a:stretch>
            <a:fillRect/>
          </a:stretch>
        </p:blipFill>
        <p:spPr>
          <a:xfrm>
            <a:off x="6672777" y="2000858"/>
            <a:ext cx="4430734" cy="1076792"/>
          </a:xfrm>
          <a:prstGeom prst="rect">
            <a:avLst/>
          </a:prstGeom>
          <a:effectLst>
            <a:outerShdw blurRad="50800" dist="38100" dir="8100000" sx="101000" sy="101000" algn="tr" rotWithShape="0">
              <a:schemeClr val="tx2">
                <a:alpha val="40000"/>
              </a:schemeClr>
            </a:outerShdw>
          </a:effectLst>
        </p:spPr>
      </p:pic>
      <p:pic>
        <p:nvPicPr>
          <p:cNvPr id="8" name="Picture 7" descr="A picture containing graphical user interface&#10;&#10;Description automatically generated">
            <a:extLst>
              <a:ext uri="{FF2B5EF4-FFF2-40B4-BE49-F238E27FC236}">
                <a16:creationId xmlns:a16="http://schemas.microsoft.com/office/drawing/2014/main" id="{C15A0377-E40C-46A8-0351-356ABF666D6A}"/>
              </a:ext>
            </a:extLst>
          </p:cNvPr>
          <p:cNvPicPr>
            <a:picLocks noChangeAspect="1"/>
          </p:cNvPicPr>
          <p:nvPr/>
        </p:nvPicPr>
        <p:blipFill>
          <a:blip r:embed="rId12"/>
          <a:stretch>
            <a:fillRect/>
          </a:stretch>
        </p:blipFill>
        <p:spPr>
          <a:xfrm>
            <a:off x="6706541" y="4288510"/>
            <a:ext cx="4470678" cy="1045561"/>
          </a:xfrm>
          <a:prstGeom prst="rect">
            <a:avLst/>
          </a:prstGeom>
          <a:effectLst>
            <a:outerShdw blurRad="50800" dist="38100" dir="8100000" sx="101000" sy="101000" algn="tr" rotWithShape="0">
              <a:schemeClr val="tx2">
                <a:alpha val="40000"/>
              </a:schemeClr>
            </a:outerShdw>
          </a:effectLst>
        </p:spPr>
      </p:pic>
    </p:spTree>
    <p:extLst>
      <p:ext uri="{BB962C8B-B14F-4D97-AF65-F5344CB8AC3E}">
        <p14:creationId xmlns:p14="http://schemas.microsoft.com/office/powerpoint/2010/main" val="203946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4800" dirty="0"/>
              <a:t>Pre-processing</a:t>
            </a:r>
          </a:p>
        </p:txBody>
      </p:sp>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1451693971"/>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3" descr="Table&#10;&#10;Description automatically generated">
            <a:extLst>
              <a:ext uri="{FF2B5EF4-FFF2-40B4-BE49-F238E27FC236}">
                <a16:creationId xmlns:a16="http://schemas.microsoft.com/office/drawing/2014/main" id="{6EEFA3D8-BE90-C36F-DF24-72876784C90B}"/>
              </a:ext>
            </a:extLst>
          </p:cNvPr>
          <p:cNvPicPr>
            <a:picLocks noChangeAspect="1"/>
          </p:cNvPicPr>
          <p:nvPr/>
        </p:nvPicPr>
        <p:blipFill>
          <a:blip r:embed="rId11"/>
          <a:stretch>
            <a:fillRect/>
          </a:stretch>
        </p:blipFill>
        <p:spPr>
          <a:xfrm>
            <a:off x="6926618" y="1468863"/>
            <a:ext cx="3810906" cy="1574915"/>
          </a:xfrm>
          <a:prstGeom prst="rect">
            <a:avLst/>
          </a:prstGeom>
          <a:effectLst>
            <a:outerShdw blurRad="50800" dist="38100" dir="8100000" sx="101000" sy="101000" algn="tr" rotWithShape="0">
              <a:schemeClr val="tx2">
                <a:alpha val="40000"/>
              </a:schemeClr>
            </a:outerShdw>
          </a:effectLst>
        </p:spPr>
      </p:pic>
      <p:pic>
        <p:nvPicPr>
          <p:cNvPr id="6" name="Picture 5" descr="Graphical user interface, text&#10;&#10;Description automatically generated">
            <a:extLst>
              <a:ext uri="{FF2B5EF4-FFF2-40B4-BE49-F238E27FC236}">
                <a16:creationId xmlns:a16="http://schemas.microsoft.com/office/drawing/2014/main" id="{AFA640C7-7700-3DE4-EB07-09FF5BB60B9B}"/>
              </a:ext>
            </a:extLst>
          </p:cNvPr>
          <p:cNvPicPr>
            <a:picLocks noChangeAspect="1"/>
          </p:cNvPicPr>
          <p:nvPr/>
        </p:nvPicPr>
        <p:blipFill>
          <a:blip r:embed="rId12"/>
          <a:stretch>
            <a:fillRect/>
          </a:stretch>
        </p:blipFill>
        <p:spPr>
          <a:xfrm>
            <a:off x="6563571" y="4049706"/>
            <a:ext cx="4646809" cy="1094458"/>
          </a:xfrm>
          <a:prstGeom prst="rect">
            <a:avLst/>
          </a:prstGeom>
          <a:effectLst>
            <a:outerShdw blurRad="50800" dist="38100" dir="8100000" sx="101000" sy="101000" algn="tr" rotWithShape="0">
              <a:schemeClr val="tx2">
                <a:alpha val="40000"/>
              </a:schemeClr>
            </a:outerShdw>
          </a:effectLst>
        </p:spPr>
      </p:pic>
    </p:spTree>
    <p:extLst>
      <p:ext uri="{BB962C8B-B14F-4D97-AF65-F5344CB8AC3E}">
        <p14:creationId xmlns:p14="http://schemas.microsoft.com/office/powerpoint/2010/main" val="97351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4800" dirty="0"/>
              <a:t>Model Evaluation</a:t>
            </a:r>
          </a:p>
        </p:txBody>
      </p:sp>
      <p:pic>
        <p:nvPicPr>
          <p:cNvPr id="3" name="Picture 2" descr="Text, letter&#10;&#10;Description automatically generated">
            <a:extLst>
              <a:ext uri="{FF2B5EF4-FFF2-40B4-BE49-F238E27FC236}">
                <a16:creationId xmlns:a16="http://schemas.microsoft.com/office/drawing/2014/main" id="{FBE4D823-4491-7D1D-DDBF-70890649E9BE}"/>
              </a:ext>
            </a:extLst>
          </p:cNvPr>
          <p:cNvPicPr>
            <a:picLocks noChangeAspect="1"/>
          </p:cNvPicPr>
          <p:nvPr/>
        </p:nvPicPr>
        <p:blipFill>
          <a:blip r:embed="rId6"/>
          <a:stretch>
            <a:fillRect/>
          </a:stretch>
        </p:blipFill>
        <p:spPr>
          <a:xfrm>
            <a:off x="7118914" y="1354426"/>
            <a:ext cx="3645931" cy="4774149"/>
          </a:xfrm>
          <a:prstGeom prst="rect">
            <a:avLst/>
          </a:prstGeom>
          <a:effectLst>
            <a:outerShdw blurRad="50800" dist="38100" dir="8100000" sx="101000" sy="101000" algn="tr" rotWithShape="0">
              <a:schemeClr val="tx2">
                <a:alpha val="40000"/>
              </a:schemeClr>
            </a:outerShdw>
          </a:effectLst>
        </p:spPr>
      </p:pic>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3227072196"/>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0268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4800" dirty="0"/>
              <a:t>Model Selection</a:t>
            </a:r>
          </a:p>
        </p:txBody>
      </p:sp>
      <p:pic>
        <p:nvPicPr>
          <p:cNvPr id="3" name="Picture 2" descr="Text, letter&#10;&#10;Description automatically generated">
            <a:extLst>
              <a:ext uri="{FF2B5EF4-FFF2-40B4-BE49-F238E27FC236}">
                <a16:creationId xmlns:a16="http://schemas.microsoft.com/office/drawing/2014/main" id="{FBE4D823-4491-7D1D-DDBF-70890649E9BE}"/>
              </a:ext>
            </a:extLst>
          </p:cNvPr>
          <p:cNvPicPr>
            <a:picLocks noChangeAspect="1"/>
          </p:cNvPicPr>
          <p:nvPr/>
        </p:nvPicPr>
        <p:blipFill>
          <a:blip r:embed="rId6"/>
          <a:stretch>
            <a:fillRect/>
          </a:stretch>
        </p:blipFill>
        <p:spPr>
          <a:xfrm>
            <a:off x="7118914" y="1354426"/>
            <a:ext cx="3645931" cy="4774149"/>
          </a:xfrm>
          <a:prstGeom prst="rect">
            <a:avLst/>
          </a:prstGeom>
          <a:effectLst>
            <a:outerShdw blurRad="50800" dist="38100" dir="8100000" sx="101000" sy="101000" algn="tr" rotWithShape="0">
              <a:schemeClr val="tx2">
                <a:alpha val="40000"/>
              </a:schemeClr>
            </a:outerShdw>
          </a:effectLst>
        </p:spPr>
      </p:pic>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2011623970"/>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Rectangle: Rounded Corners 1">
            <a:extLst>
              <a:ext uri="{FF2B5EF4-FFF2-40B4-BE49-F238E27FC236}">
                <a16:creationId xmlns:a16="http://schemas.microsoft.com/office/drawing/2014/main" id="{87BCC139-3537-EBC7-F958-8C461D465BDC}"/>
              </a:ext>
            </a:extLst>
          </p:cNvPr>
          <p:cNvSpPr/>
          <p:nvPr/>
        </p:nvSpPr>
        <p:spPr>
          <a:xfrm>
            <a:off x="7118914" y="2888343"/>
            <a:ext cx="3037583" cy="836174"/>
          </a:xfrm>
          <a:prstGeom prst="roundRect">
            <a:avLst/>
          </a:prstGeom>
          <a:noFill/>
          <a:ln>
            <a:solidFill>
              <a:schemeClr val="bg2"/>
            </a:solidFill>
          </a:ln>
          <a:effectLst>
            <a:glow rad="101600">
              <a:schemeClr val="accent4">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FA8CA5F3-9779-F926-DDFB-F3629034F146}"/>
              </a:ext>
            </a:extLst>
          </p:cNvPr>
          <p:cNvSpPr/>
          <p:nvPr/>
        </p:nvSpPr>
        <p:spPr>
          <a:xfrm>
            <a:off x="7115609" y="4475293"/>
            <a:ext cx="3037583" cy="836174"/>
          </a:xfrm>
          <a:prstGeom prst="roundRect">
            <a:avLst/>
          </a:prstGeom>
          <a:noFill/>
          <a:ln>
            <a:solidFill>
              <a:schemeClr val="bg2"/>
            </a:solidFill>
          </a:ln>
          <a:effectLst>
            <a:glow rad="101600">
              <a:schemeClr val="accent4">
                <a:satMod val="175000"/>
                <a:alpha val="40000"/>
              </a:schemeClr>
            </a:glow>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6234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6445350" y="477363"/>
            <a:ext cx="6401819" cy="924134"/>
          </a:xfrm>
        </p:spPr>
        <p:txBody>
          <a:bodyPr vert="horz" lIns="91440" tIns="45720" rIns="91440" bIns="45720" rtlCol="0" anchor="t">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Arial" panose="020B0604020202020204"/>
                <a:ea typeface="+mn-ea"/>
                <a:cs typeface="+mn-cs"/>
              </a:rPr>
              <a:t>Random forest Regression</a:t>
            </a:r>
          </a:p>
        </p:txBody>
      </p:sp>
      <p:graphicFrame>
        <p:nvGraphicFramePr>
          <p:cNvPr id="65" name="TextBox 7">
            <a:extLst>
              <a:ext uri="{FF2B5EF4-FFF2-40B4-BE49-F238E27FC236}">
                <a16:creationId xmlns:a16="http://schemas.microsoft.com/office/drawing/2014/main" id="{25725774-F11D-2287-B116-11B701FA4D02}"/>
              </a:ext>
            </a:extLst>
          </p:cNvPr>
          <p:cNvGraphicFramePr/>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Picture 4">
            <a:extLst>
              <a:ext uri="{FF2B5EF4-FFF2-40B4-BE49-F238E27FC236}">
                <a16:creationId xmlns:a16="http://schemas.microsoft.com/office/drawing/2014/main" id="{FCDFB3C2-DA04-F48D-63EC-857330A080F4}"/>
              </a:ext>
            </a:extLst>
          </p:cNvPr>
          <p:cNvPicPr>
            <a:picLocks noChangeAspect="1"/>
          </p:cNvPicPr>
          <p:nvPr/>
        </p:nvPicPr>
        <p:blipFill>
          <a:blip r:embed="rId11"/>
          <a:stretch>
            <a:fillRect/>
          </a:stretch>
        </p:blipFill>
        <p:spPr>
          <a:xfrm>
            <a:off x="6419991" y="1715326"/>
            <a:ext cx="4995108" cy="3185583"/>
          </a:xfrm>
          <a:prstGeom prst="rect">
            <a:avLst/>
          </a:prstGeom>
        </p:spPr>
      </p:pic>
      <p:sp>
        <p:nvSpPr>
          <p:cNvPr id="6" name="TextBox 5">
            <a:extLst>
              <a:ext uri="{FF2B5EF4-FFF2-40B4-BE49-F238E27FC236}">
                <a16:creationId xmlns:a16="http://schemas.microsoft.com/office/drawing/2014/main" id="{6E422F58-8EBC-F9E1-BD61-028D8A2BCB05}"/>
              </a:ext>
            </a:extLst>
          </p:cNvPr>
          <p:cNvSpPr txBox="1"/>
          <p:nvPr/>
        </p:nvSpPr>
        <p:spPr>
          <a:xfrm>
            <a:off x="6593141" y="5142674"/>
            <a:ext cx="4684514" cy="1477328"/>
          </a:xfrm>
          <a:prstGeom prst="rect">
            <a:avLst/>
          </a:prstGeom>
          <a:noFill/>
        </p:spPr>
        <p:txBody>
          <a:bodyPr wrap="square" rtlCol="0">
            <a:spAutoFit/>
          </a:bodyPr>
          <a:lstStyle/>
          <a:p>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Random forests are created from subsets of data and the final output is based on average or majority ranking and hence the problem of overfitting is taken care of.</a:t>
            </a: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endParaRPr lang="en-AU" dirty="0"/>
          </a:p>
        </p:txBody>
      </p:sp>
    </p:spTree>
    <p:extLst>
      <p:ext uri="{BB962C8B-B14F-4D97-AF65-F5344CB8AC3E}">
        <p14:creationId xmlns:p14="http://schemas.microsoft.com/office/powerpoint/2010/main" val="337312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6445350" y="477363"/>
            <a:ext cx="6401819" cy="924134"/>
          </a:xfrm>
        </p:spPr>
        <p:txBody>
          <a:bodyPr vert="horz" lIns="91440" tIns="45720" rIns="91440" bIns="45720" rtlCol="0" anchor="t">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Arial" panose="020B0604020202020204"/>
                <a:ea typeface="+mn-ea"/>
                <a:cs typeface="+mn-cs"/>
              </a:rPr>
              <a:t>Ada Boost Regression</a:t>
            </a:r>
          </a:p>
        </p:txBody>
      </p:sp>
      <p:graphicFrame>
        <p:nvGraphicFramePr>
          <p:cNvPr id="65" name="TextBox 7">
            <a:extLst>
              <a:ext uri="{FF2B5EF4-FFF2-40B4-BE49-F238E27FC236}">
                <a16:creationId xmlns:a16="http://schemas.microsoft.com/office/drawing/2014/main" id="{25725774-F11D-2287-B116-11B701FA4D02}"/>
              </a:ext>
            </a:extLst>
          </p:cNvPr>
          <p:cNvGraphicFramePr/>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Picture 1" descr="The Ultimate Guide to AdaBoost, random forests and XGBoost | by Julia  Nikulski | Towards Data Science">
            <a:extLst>
              <a:ext uri="{FF2B5EF4-FFF2-40B4-BE49-F238E27FC236}">
                <a16:creationId xmlns:a16="http://schemas.microsoft.com/office/drawing/2014/main" id="{58589D10-D4D8-07AF-9782-6EE647D302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2142" y="2105202"/>
            <a:ext cx="4888092" cy="288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24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3600" dirty="0"/>
              <a:t>Hyperparameter Tuning</a:t>
            </a:r>
          </a:p>
        </p:txBody>
      </p:sp>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3657213603"/>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Picture 6">
            <a:extLst>
              <a:ext uri="{FF2B5EF4-FFF2-40B4-BE49-F238E27FC236}">
                <a16:creationId xmlns:a16="http://schemas.microsoft.com/office/drawing/2014/main" id="{7F5BEB05-DF38-22D4-1D15-9EC7F007575C}"/>
              </a:ext>
            </a:extLst>
          </p:cNvPr>
          <p:cNvPicPr>
            <a:picLocks noChangeAspect="1"/>
          </p:cNvPicPr>
          <p:nvPr/>
        </p:nvPicPr>
        <p:blipFill>
          <a:blip r:embed="rId11"/>
          <a:stretch>
            <a:fillRect/>
          </a:stretch>
        </p:blipFill>
        <p:spPr>
          <a:xfrm>
            <a:off x="6555679" y="3904180"/>
            <a:ext cx="4859420" cy="1754709"/>
          </a:xfrm>
          <a:prstGeom prst="rect">
            <a:avLst/>
          </a:prstGeom>
        </p:spPr>
      </p:pic>
      <p:sp>
        <p:nvSpPr>
          <p:cNvPr id="8" name="TextBox 7">
            <a:extLst>
              <a:ext uri="{FF2B5EF4-FFF2-40B4-BE49-F238E27FC236}">
                <a16:creationId xmlns:a16="http://schemas.microsoft.com/office/drawing/2014/main" id="{0C9990D9-C240-3A1C-49A2-E8256B9B5396}"/>
              </a:ext>
            </a:extLst>
          </p:cNvPr>
          <p:cNvSpPr txBox="1"/>
          <p:nvPr/>
        </p:nvSpPr>
        <p:spPr>
          <a:xfrm>
            <a:off x="6626092" y="1141683"/>
            <a:ext cx="479470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4020202020204" pitchFamily="34" charset="0"/>
                <a:ea typeface="+mn-ea"/>
                <a:cs typeface="+mn-cs"/>
              </a:rPr>
              <a:t>Hyperparameter tuning is about finding a set of optimal hyperparameter values which maximizes the model's performance, minimizes loss and produces better outputs. </a:t>
            </a: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Both Random Forest Regressor and the AdaBoost Regressor will go through the hyperparameter tuning . </a:t>
            </a:r>
          </a:p>
          <a:p>
            <a:endParaRPr lang="en-AU" dirty="0"/>
          </a:p>
        </p:txBody>
      </p:sp>
      <p:pic>
        <p:nvPicPr>
          <p:cNvPr id="11" name="Picture 10">
            <a:extLst>
              <a:ext uri="{FF2B5EF4-FFF2-40B4-BE49-F238E27FC236}">
                <a16:creationId xmlns:a16="http://schemas.microsoft.com/office/drawing/2014/main" id="{881FAAAD-4C4E-AE2A-3384-99BD18969349}"/>
              </a:ext>
            </a:extLst>
          </p:cNvPr>
          <p:cNvPicPr>
            <a:picLocks noChangeAspect="1"/>
          </p:cNvPicPr>
          <p:nvPr/>
        </p:nvPicPr>
        <p:blipFill>
          <a:blip r:embed="rId12"/>
          <a:stretch>
            <a:fillRect/>
          </a:stretch>
        </p:blipFill>
        <p:spPr>
          <a:xfrm>
            <a:off x="6483760" y="6272743"/>
            <a:ext cx="4916241" cy="413516"/>
          </a:xfrm>
          <a:prstGeom prst="rect">
            <a:avLst/>
          </a:prstGeom>
          <a:effectLst>
            <a:outerShdw blurRad="50800" dist="38100" dir="8100000" sx="101000" sy="101000" algn="tr" rotWithShape="0">
              <a:schemeClr val="tx2">
                <a:alpha val="40000"/>
              </a:schemeClr>
            </a:outerShdw>
          </a:effectLst>
        </p:spPr>
      </p:pic>
      <p:sp>
        <p:nvSpPr>
          <p:cNvPr id="12" name="TextBox 11">
            <a:extLst>
              <a:ext uri="{FF2B5EF4-FFF2-40B4-BE49-F238E27FC236}">
                <a16:creationId xmlns:a16="http://schemas.microsoft.com/office/drawing/2014/main" id="{6400E213-E61A-342E-2E2D-556489804B68}"/>
              </a:ext>
            </a:extLst>
          </p:cNvPr>
          <p:cNvSpPr txBox="1"/>
          <p:nvPr/>
        </p:nvSpPr>
        <p:spPr>
          <a:xfrm>
            <a:off x="6324674" y="5827913"/>
            <a:ext cx="5079932" cy="338554"/>
          </a:xfrm>
          <a:prstGeom prst="rect">
            <a:avLst/>
          </a:prstGeom>
          <a:noFill/>
        </p:spPr>
        <p:txBody>
          <a:bodyPr wrap="square" rtlCol="0">
            <a:spAutoFit/>
          </a:bodyPr>
          <a:lstStyle/>
          <a:p>
            <a:pPr algn="ctr"/>
            <a:r>
              <a:rPr lang="en-AU" sz="1600" dirty="0"/>
              <a:t>Display the params with the best results</a:t>
            </a:r>
          </a:p>
        </p:txBody>
      </p:sp>
    </p:spTree>
    <p:extLst>
      <p:ext uri="{BB962C8B-B14F-4D97-AF65-F5344CB8AC3E}">
        <p14:creationId xmlns:p14="http://schemas.microsoft.com/office/powerpoint/2010/main" val="73856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629BA-30F5-EB9A-F993-22FC41FD03B4}"/>
              </a:ext>
            </a:extLst>
          </p:cNvPr>
          <p:cNvSpPr txBox="1"/>
          <p:nvPr/>
        </p:nvSpPr>
        <p:spPr>
          <a:xfrm>
            <a:off x="1879600" y="426720"/>
            <a:ext cx="9093200" cy="67403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Why are we choosing Random Forest Regression model over Ada boost Regression here?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AU" dirty="0">
              <a:solidFill>
                <a:prstClr val="white"/>
              </a:solidFill>
              <a:latin typeface="Arial" panose="020B0604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Random Forest Regression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Lato" panose="020F0502020204030203"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rPr>
              <a:t>Each decision tree created is independent of the other thus it shows the property of parallelization. Works well on complex datasets.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rPr>
              <a:t>It is highly stable as the average answers given by many trees are taken into consideration.</a:t>
            </a:r>
          </a:p>
          <a:p>
            <a:pPr marL="285750" indent="-285750">
              <a:buFont typeface="Arial" panose="020B0604020202020204" pitchFamily="34" charset="0"/>
              <a:buChar char="•"/>
              <a:defRPr/>
            </a:pPr>
            <a:r>
              <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rPr>
              <a:t>RF solves the problem of overfitting as output is based on majority voting or averaging.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a:p>
            <a:pPr marR="0" lvl="0" algn="l"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err="1">
                <a:ln>
                  <a:noFill/>
                </a:ln>
                <a:solidFill>
                  <a:prstClr val="white"/>
                </a:solidFill>
                <a:effectLst/>
                <a:uLnTx/>
                <a:uFillTx/>
                <a:latin typeface="Lato" panose="020F0502020204030203" pitchFamily="34" charset="0"/>
                <a:ea typeface="+mn-ea"/>
                <a:cs typeface="+mn-cs"/>
              </a:rPr>
              <a:t>Adaboost</a:t>
            </a:r>
            <a:r>
              <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rPr>
              <a:t> Regression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Adaboost</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uses the serialization property and hence it is slow and dependent on previous values. Works well on </a:t>
            </a: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mn-cs"/>
              </a:rPr>
              <a:t>simple datasets.</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a:t>
            </a:r>
            <a:r>
              <a:rPr lang="en-US" dirty="0">
                <a:solidFill>
                  <a:prstClr val="white"/>
                </a:solidFill>
                <a:latin typeface="arial" panose="020B0604020202020204" pitchFamily="34" charset="0"/>
              </a:rPr>
              <a:t>D</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ifferent</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stumps have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different amount of say</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in the final decision. The stump which makes less error in the prediction, has high amount of say as compared to the stump which makes more errors.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There are good chances of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Adaboost</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to overfit.</a:t>
            </a: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C5A7400C-55CE-830E-AC9B-B923BDF2B2E7}"/>
              </a:ext>
            </a:extLst>
          </p:cNvPr>
          <p:cNvPicPr>
            <a:picLocks noChangeAspect="1"/>
          </p:cNvPicPr>
          <p:nvPr/>
        </p:nvPicPr>
        <p:blipFill>
          <a:blip r:embed="rId2"/>
          <a:stretch>
            <a:fillRect/>
          </a:stretch>
        </p:blipFill>
        <p:spPr>
          <a:xfrm>
            <a:off x="2030413" y="1115060"/>
            <a:ext cx="4309428" cy="685800"/>
          </a:xfrm>
          <a:prstGeom prst="rect">
            <a:avLst/>
          </a:prstGeom>
        </p:spPr>
      </p:pic>
      <p:pic>
        <p:nvPicPr>
          <p:cNvPr id="6" name="Picture 5">
            <a:extLst>
              <a:ext uri="{FF2B5EF4-FFF2-40B4-BE49-F238E27FC236}">
                <a16:creationId xmlns:a16="http://schemas.microsoft.com/office/drawing/2014/main" id="{DEEAE4C8-A9C4-D2D2-F24E-7F7947E4832E}"/>
              </a:ext>
            </a:extLst>
          </p:cNvPr>
          <p:cNvPicPr>
            <a:picLocks noChangeAspect="1"/>
          </p:cNvPicPr>
          <p:nvPr/>
        </p:nvPicPr>
        <p:blipFill>
          <a:blip r:embed="rId3"/>
          <a:stretch>
            <a:fillRect/>
          </a:stretch>
        </p:blipFill>
        <p:spPr>
          <a:xfrm>
            <a:off x="6501606" y="1115060"/>
            <a:ext cx="4309429" cy="733425"/>
          </a:xfrm>
          <a:prstGeom prst="rect">
            <a:avLst/>
          </a:prstGeom>
        </p:spPr>
      </p:pic>
    </p:spTree>
    <p:extLst>
      <p:ext uri="{BB962C8B-B14F-4D97-AF65-F5344CB8AC3E}">
        <p14:creationId xmlns:p14="http://schemas.microsoft.com/office/powerpoint/2010/main" val="234521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sharpenSoften amount="-25000"/>
                    </a14:imgEffect>
                  </a14:imgLayer>
                </a14:imgProps>
              </a:ext>
            </a:extLst>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40">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3" name="Rectangle 42">
            <a:extLst>
              <a:ext uri="{FF2B5EF4-FFF2-40B4-BE49-F238E27FC236}">
                <a16:creationId xmlns:a16="http://schemas.microsoft.com/office/drawing/2014/main" id="{B076BC80-9BF3-48DD-B001-EE10A0EB2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F4CC6951-CBC8-4E47-927D-3FAE34AD3A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46">
            <a:extLst>
              <a:ext uri="{FF2B5EF4-FFF2-40B4-BE49-F238E27FC236}">
                <a16:creationId xmlns:a16="http://schemas.microsoft.com/office/drawing/2014/main" id="{66FA46E7-1FE0-4A50-809D-673BE853D1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9" name="Rectangle 48">
            <a:extLst>
              <a:ext uri="{FF2B5EF4-FFF2-40B4-BE49-F238E27FC236}">
                <a16:creationId xmlns:a16="http://schemas.microsoft.com/office/drawing/2014/main" id="{2AC976DB-7221-44A7-AF87-B16D9B400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B3EBFF9-42E6-4591-82DD-6DACEE64A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459351-7A95-4BB1-AA68-9D974875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928" y="0"/>
            <a:ext cx="733491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98A7CE-2E8F-48D8-B8A8-9C579E94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30554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6A4AA4E-46BC-4C56-BB6F-989B054AA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33254"/>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86EA70-DF89-452D-9EC3-61CD6BFAD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2402251"/>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FBBE5D-BE30-48E5-91E6-858FC4D2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00" y="4596935"/>
            <a:ext cx="2574512" cy="202306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263F213-2055-4B1D-A6FB-0105F434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5CC5550-38B7-8D07-0166-C85BD0F501CD}"/>
              </a:ext>
            </a:extLst>
          </p:cNvPr>
          <p:cNvGrpSpPr/>
          <p:nvPr/>
        </p:nvGrpSpPr>
        <p:grpSpPr>
          <a:xfrm>
            <a:off x="962041" y="-5436"/>
            <a:ext cx="5424245" cy="6863436"/>
            <a:chOff x="962042" y="-5436"/>
            <a:chExt cx="3272914" cy="6863436"/>
          </a:xfrm>
        </p:grpSpPr>
        <p:sp>
          <p:nvSpPr>
            <p:cNvPr id="30" name="Rectangle 29">
              <a:extLst>
                <a:ext uri="{FF2B5EF4-FFF2-40B4-BE49-F238E27FC236}">
                  <a16:creationId xmlns:a16="http://schemas.microsoft.com/office/drawing/2014/main" id="{25A5E427-BC49-7808-CD58-622C0092313E}"/>
                </a:ext>
              </a:extLst>
            </p:cNvPr>
            <p:cNvSpPr/>
            <p:nvPr/>
          </p:nvSpPr>
          <p:spPr>
            <a:xfrm>
              <a:off x="1114442" y="-5436"/>
              <a:ext cx="3120514" cy="6855282"/>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35EE754E-412E-E6BC-0F75-B194FD43BECD}"/>
                </a:ext>
              </a:extLst>
            </p:cNvPr>
            <p:cNvSpPr/>
            <p:nvPr/>
          </p:nvSpPr>
          <p:spPr>
            <a:xfrm>
              <a:off x="962042" y="-2718"/>
              <a:ext cx="3120514" cy="6860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3" name="Title 1">
            <a:extLst>
              <a:ext uri="{FF2B5EF4-FFF2-40B4-BE49-F238E27FC236}">
                <a16:creationId xmlns:a16="http://schemas.microsoft.com/office/drawing/2014/main" id="{3D06131D-2BBF-E22F-155D-9CA587A37F7A}"/>
              </a:ext>
            </a:extLst>
          </p:cNvPr>
          <p:cNvSpPr>
            <a:spLocks noGrp="1"/>
          </p:cNvSpPr>
          <p:nvPr>
            <p:ph type="title"/>
          </p:nvPr>
        </p:nvSpPr>
        <p:spPr>
          <a:xfrm>
            <a:off x="5740971" y="207709"/>
            <a:ext cx="6401819" cy="924134"/>
          </a:xfrm>
        </p:spPr>
        <p:txBody>
          <a:bodyPr vert="horz" lIns="91440" tIns="45720" rIns="91440" bIns="45720" rtlCol="0" anchor="t">
            <a:normAutofit/>
          </a:bodyPr>
          <a:lstStyle/>
          <a:p>
            <a:pPr algn="ctr"/>
            <a:r>
              <a:rPr lang="en-US" sz="3600" dirty="0"/>
              <a:t>Saving Model</a:t>
            </a:r>
          </a:p>
        </p:txBody>
      </p:sp>
      <p:graphicFrame>
        <p:nvGraphicFramePr>
          <p:cNvPr id="65" name="TextBox 7">
            <a:extLst>
              <a:ext uri="{FF2B5EF4-FFF2-40B4-BE49-F238E27FC236}">
                <a16:creationId xmlns:a16="http://schemas.microsoft.com/office/drawing/2014/main" id="{25725774-F11D-2287-B116-11B701FA4D02}"/>
              </a:ext>
            </a:extLst>
          </p:cNvPr>
          <p:cNvGraphicFramePr/>
          <p:nvPr>
            <p:extLst>
              <p:ext uri="{D42A27DB-BD31-4B8C-83A1-F6EECF244321}">
                <p14:modId xmlns:p14="http://schemas.microsoft.com/office/powerpoint/2010/main" val="707743149"/>
              </p:ext>
            </p:extLst>
          </p:nvPr>
        </p:nvGraphicFramePr>
        <p:xfrm>
          <a:off x="1273680" y="697791"/>
          <a:ext cx="4696904" cy="51301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Box 7">
            <a:extLst>
              <a:ext uri="{FF2B5EF4-FFF2-40B4-BE49-F238E27FC236}">
                <a16:creationId xmlns:a16="http://schemas.microsoft.com/office/drawing/2014/main" id="{0C9990D9-C240-3A1C-49A2-E8256B9B5396}"/>
              </a:ext>
            </a:extLst>
          </p:cNvPr>
          <p:cNvSpPr txBox="1"/>
          <p:nvPr/>
        </p:nvSpPr>
        <p:spPr>
          <a:xfrm>
            <a:off x="6626092" y="1141683"/>
            <a:ext cx="479470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Generated RF model using </a:t>
            </a:r>
            <a:r>
              <a:rPr kumimoji="0" lang="en-AU" sz="1800" b="0" i="0" u="none" strike="noStrike" kern="1200" cap="none" spc="0" normalizeH="0" baseline="0" noProof="0" dirty="0" err="1">
                <a:ln>
                  <a:noFill/>
                </a:ln>
                <a:solidFill>
                  <a:prstClr val="white"/>
                </a:solidFill>
                <a:effectLst/>
                <a:uLnTx/>
                <a:uFillTx/>
                <a:latin typeface="Arial" panose="020B0604020202020204"/>
                <a:ea typeface="+mn-ea"/>
                <a:cs typeface="+mn-cs"/>
              </a:rPr>
              <a:t>joblib</a:t>
            </a: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 dump and load functionalities is saved along with the scaler and the mapping information and is loaded to make predictions.</a:t>
            </a:r>
          </a:p>
          <a:p>
            <a:endParaRPr lang="en-AU" dirty="0"/>
          </a:p>
        </p:txBody>
      </p:sp>
      <p:sp>
        <p:nvSpPr>
          <p:cNvPr id="12" name="TextBox 11">
            <a:extLst>
              <a:ext uri="{FF2B5EF4-FFF2-40B4-BE49-F238E27FC236}">
                <a16:creationId xmlns:a16="http://schemas.microsoft.com/office/drawing/2014/main" id="{6400E213-E61A-342E-2E2D-556489804B68}"/>
              </a:ext>
            </a:extLst>
          </p:cNvPr>
          <p:cNvSpPr txBox="1"/>
          <p:nvPr/>
        </p:nvSpPr>
        <p:spPr>
          <a:xfrm>
            <a:off x="6540230" y="3395533"/>
            <a:ext cx="507993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Arial" panose="020B0604020202020204"/>
                <a:ea typeface="+mn-ea"/>
                <a:cs typeface="+mn-cs"/>
              </a:rPr>
              <a:t>To run the file use the following command in the </a:t>
            </a:r>
            <a:r>
              <a:rPr kumimoji="0" lang="en-AU"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command-line or terminal</a:t>
            </a:r>
            <a:r>
              <a:rPr kumimoji="0" lang="en-AU" sz="1600" b="0" i="0" u="none" strike="noStrike" kern="1200" cap="none" spc="0" normalizeH="0" baseline="0" noProof="0" dirty="0">
                <a:ln>
                  <a:noFill/>
                </a:ln>
                <a:solidFill>
                  <a:prstClr val="white"/>
                </a:solidFill>
                <a:effectLst/>
                <a:uLnTx/>
                <a:uFillTx/>
                <a:latin typeface="Arial" panose="020B0604020202020204"/>
                <a:ea typeface="+mn-ea"/>
                <a:cs typeface="+mn-cs"/>
              </a:rPr>
              <a:t>.</a:t>
            </a:r>
          </a:p>
        </p:txBody>
      </p:sp>
      <p:pic>
        <p:nvPicPr>
          <p:cNvPr id="2" name="Picture 1">
            <a:extLst>
              <a:ext uri="{FF2B5EF4-FFF2-40B4-BE49-F238E27FC236}">
                <a16:creationId xmlns:a16="http://schemas.microsoft.com/office/drawing/2014/main" id="{C13D1E1B-07B6-52A8-3233-5A1F34B6D06B}"/>
              </a:ext>
            </a:extLst>
          </p:cNvPr>
          <p:cNvPicPr>
            <a:picLocks noChangeAspect="1"/>
          </p:cNvPicPr>
          <p:nvPr/>
        </p:nvPicPr>
        <p:blipFill rotWithShape="1">
          <a:blip r:embed="rId11"/>
          <a:srcRect t="16448"/>
          <a:stretch/>
        </p:blipFill>
        <p:spPr>
          <a:xfrm>
            <a:off x="6765098" y="4835978"/>
            <a:ext cx="4260894" cy="772490"/>
          </a:xfrm>
          <a:prstGeom prst="rect">
            <a:avLst/>
          </a:prstGeom>
        </p:spPr>
      </p:pic>
    </p:spTree>
    <p:extLst>
      <p:ext uri="{BB962C8B-B14F-4D97-AF65-F5344CB8AC3E}">
        <p14:creationId xmlns:p14="http://schemas.microsoft.com/office/powerpoint/2010/main" val="164309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0590C-97B4-F473-1BC6-323ABB36BBF0}"/>
              </a:ext>
            </a:extLst>
          </p:cNvPr>
          <p:cNvSpPr>
            <a:spLocks noGrp="1"/>
          </p:cNvSpPr>
          <p:nvPr>
            <p:ph type="title"/>
          </p:nvPr>
        </p:nvSpPr>
        <p:spPr>
          <a:xfrm>
            <a:off x="2418768" y="162561"/>
            <a:ext cx="7958331" cy="629920"/>
          </a:xfrm>
        </p:spPr>
        <p:txBody>
          <a:bodyPr/>
          <a:lstStyle/>
          <a:p>
            <a:pPr algn="ctr"/>
            <a:r>
              <a:rPr lang="en-AU" dirty="0"/>
              <a:t>Results</a:t>
            </a:r>
          </a:p>
        </p:txBody>
      </p:sp>
      <p:pic>
        <p:nvPicPr>
          <p:cNvPr id="4" name="Content Placeholder 3">
            <a:extLst>
              <a:ext uri="{FF2B5EF4-FFF2-40B4-BE49-F238E27FC236}">
                <a16:creationId xmlns:a16="http://schemas.microsoft.com/office/drawing/2014/main" id="{B74A8D1E-97ED-D8A3-5929-15F42C1388F6}"/>
              </a:ext>
            </a:extLst>
          </p:cNvPr>
          <p:cNvPicPr>
            <a:picLocks noGrp="1" noChangeAspect="1"/>
          </p:cNvPicPr>
          <p:nvPr>
            <p:ph idx="1"/>
          </p:nvPr>
        </p:nvPicPr>
        <p:blipFill>
          <a:blip r:embed="rId2"/>
          <a:stretch>
            <a:fillRect/>
          </a:stretch>
        </p:blipFill>
        <p:spPr>
          <a:xfrm>
            <a:off x="1554479" y="894985"/>
            <a:ext cx="4392860" cy="5800454"/>
          </a:xfrm>
          <a:prstGeom prst="rect">
            <a:avLst/>
          </a:prstGeom>
        </p:spPr>
      </p:pic>
      <p:pic>
        <p:nvPicPr>
          <p:cNvPr id="7" name="Picture 6">
            <a:extLst>
              <a:ext uri="{FF2B5EF4-FFF2-40B4-BE49-F238E27FC236}">
                <a16:creationId xmlns:a16="http://schemas.microsoft.com/office/drawing/2014/main" id="{6DE7EA71-EA33-7977-E679-3F2E87F2A31C}"/>
              </a:ext>
            </a:extLst>
          </p:cNvPr>
          <p:cNvPicPr>
            <a:picLocks noChangeAspect="1"/>
          </p:cNvPicPr>
          <p:nvPr/>
        </p:nvPicPr>
        <p:blipFill>
          <a:blip r:embed="rId3"/>
          <a:stretch>
            <a:fillRect/>
          </a:stretch>
        </p:blipFill>
        <p:spPr>
          <a:xfrm>
            <a:off x="6544230" y="894984"/>
            <a:ext cx="4176327" cy="5800453"/>
          </a:xfrm>
          <a:prstGeom prst="rect">
            <a:avLst/>
          </a:prstGeom>
        </p:spPr>
      </p:pic>
    </p:spTree>
    <p:extLst>
      <p:ext uri="{BB962C8B-B14F-4D97-AF65-F5344CB8AC3E}">
        <p14:creationId xmlns:p14="http://schemas.microsoft.com/office/powerpoint/2010/main" val="322693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9" name="Picture 58">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1" name="Rectangle 60">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64">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 name="Rectangle 66">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TextBox 68">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71" name="Rectangle 70">
            <a:extLst>
              <a:ext uri="{FF2B5EF4-FFF2-40B4-BE49-F238E27FC236}">
                <a16:creationId xmlns:a16="http://schemas.microsoft.com/office/drawing/2014/main" id="{62C9A412-6D33-4176-9157-E3B99D3AC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4B943304-F883-42A9-840F-CC318A256D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5" name="Picture 74">
            <a:extLst>
              <a:ext uri="{FF2B5EF4-FFF2-40B4-BE49-F238E27FC236}">
                <a16:creationId xmlns:a16="http://schemas.microsoft.com/office/drawing/2014/main" id="{1AAFC6A7-C24E-4A7C-9566-DB74CCFEF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7" name="Rectangle 76">
            <a:extLst>
              <a:ext uri="{FF2B5EF4-FFF2-40B4-BE49-F238E27FC236}">
                <a16:creationId xmlns:a16="http://schemas.microsoft.com/office/drawing/2014/main" id="{F2A188AC-153B-4A00-B5A5-794810FA0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61FC670-9D36-4874-9280-16FEDEA4C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36FD2F9-5FC0-4B1C-A95A-266B3379C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9FC2B-0D56-B506-ABA8-08C8FA76C636}"/>
              </a:ext>
            </a:extLst>
          </p:cNvPr>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dirty="0"/>
              <a:t>HYPOTHESIS</a:t>
            </a:r>
          </a:p>
        </p:txBody>
      </p:sp>
      <p:pic>
        <p:nvPicPr>
          <p:cNvPr id="6" name="Content Placeholder 5" descr="A picture containing text, room, gambling house&#10;&#10;Description automatically generated">
            <a:extLst>
              <a:ext uri="{FF2B5EF4-FFF2-40B4-BE49-F238E27FC236}">
                <a16:creationId xmlns:a16="http://schemas.microsoft.com/office/drawing/2014/main" id="{7C0EC9CC-53D0-97D5-B9E9-3E6DB6DA6650}"/>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1229" r="3366"/>
          <a:stretch/>
        </p:blipFill>
        <p:spPr>
          <a:xfrm>
            <a:off x="1564574" y="1818613"/>
            <a:ext cx="5176745" cy="390959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0" name="Content Placeholder 9">
            <a:extLst>
              <a:ext uri="{FF2B5EF4-FFF2-40B4-BE49-F238E27FC236}">
                <a16:creationId xmlns:a16="http://schemas.microsoft.com/office/drawing/2014/main" id="{86DDD0CD-BB47-C430-2D95-EE58284378E9}"/>
              </a:ext>
            </a:extLst>
          </p:cNvPr>
          <p:cNvSpPr>
            <a:spLocks noGrp="1"/>
          </p:cNvSpPr>
          <p:nvPr>
            <p:ph sz="half" idx="1"/>
          </p:nvPr>
        </p:nvSpPr>
        <p:spPr>
          <a:xfrm>
            <a:off x="7298132" y="2326639"/>
            <a:ext cx="3532427" cy="3476041"/>
          </a:xfrm>
        </p:spPr>
        <p:txBody>
          <a:bodyPr vert="horz" lIns="91440" tIns="45720" rIns="91440" bIns="45720" rtlCol="0" anchor="ctr">
            <a:normAutofit fontScale="92500" lnSpcReduction="20000"/>
          </a:bodyPr>
          <a:lstStyle/>
          <a:p>
            <a:r>
              <a:rPr lang="en-AU" sz="3600" b="0" i="0" dirty="0">
                <a:effectLst/>
                <a:latin typeface="Slack-Lato"/>
              </a:rPr>
              <a:t>Size of a rental property is the most significant factor in determining the rental price.</a:t>
            </a:r>
            <a:endParaRPr lang="en-US" sz="3600" dirty="0"/>
          </a:p>
          <a:p>
            <a:endParaRPr lang="en-US" sz="1600" dirty="0"/>
          </a:p>
        </p:txBody>
      </p:sp>
      <p:sp>
        <p:nvSpPr>
          <p:cNvPr id="83" name="Rectangle 82">
            <a:extLst>
              <a:ext uri="{FF2B5EF4-FFF2-40B4-BE49-F238E27FC236}">
                <a16:creationId xmlns:a16="http://schemas.microsoft.com/office/drawing/2014/main" id="{8C547AF4-DD54-40F6-9F0C-1D4C014EB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66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3047A-6EFB-93EE-2D47-D96B40C0270C}"/>
              </a:ext>
            </a:extLst>
          </p:cNvPr>
          <p:cNvSpPr>
            <a:spLocks noGrp="1"/>
          </p:cNvSpPr>
          <p:nvPr>
            <p:ph type="title"/>
          </p:nvPr>
        </p:nvSpPr>
        <p:spPr/>
        <p:txBody>
          <a:bodyPr>
            <a:normAutofit/>
          </a:bodyPr>
          <a:lstStyle/>
          <a:p>
            <a:pPr algn="ctr"/>
            <a:r>
              <a:rPr lang="en-AU" sz="4400" dirty="0"/>
              <a:t>Conclusion</a:t>
            </a:r>
          </a:p>
        </p:txBody>
      </p:sp>
      <p:sp>
        <p:nvSpPr>
          <p:cNvPr id="3" name="Content Placeholder 2">
            <a:extLst>
              <a:ext uri="{FF2B5EF4-FFF2-40B4-BE49-F238E27FC236}">
                <a16:creationId xmlns:a16="http://schemas.microsoft.com/office/drawing/2014/main" id="{0BA1F43B-A1A1-3627-334B-4853C699FC6C}"/>
              </a:ext>
            </a:extLst>
          </p:cNvPr>
          <p:cNvSpPr>
            <a:spLocks noGrp="1"/>
          </p:cNvSpPr>
          <p:nvPr>
            <p:ph idx="1"/>
          </p:nvPr>
        </p:nvSpPr>
        <p:spPr>
          <a:xfrm>
            <a:off x="6393181" y="2519680"/>
            <a:ext cx="4176957" cy="3530264"/>
          </a:xfrm>
        </p:spPr>
        <p:txBody>
          <a:bodyPr>
            <a:normAutofit fontScale="92500"/>
          </a:bodyPr>
          <a:lstStyle/>
          <a:p>
            <a:r>
              <a:rPr lang="en-AU" dirty="0"/>
              <a:t>Hence, House Rent Prediction is a complex process involving many dependent variables. </a:t>
            </a:r>
          </a:p>
          <a:p>
            <a:r>
              <a:rPr lang="en-AU" dirty="0"/>
              <a:t> In contrast to our Hypothesis, rental value is not just dependent on the floor size. When any other parameters change, there may be a significant change in the prediction.</a:t>
            </a:r>
          </a:p>
        </p:txBody>
      </p:sp>
      <p:pic>
        <p:nvPicPr>
          <p:cNvPr id="7" name="Picture 6" descr="Graphical user interface, text&#10;&#10;Description automatically generated">
            <a:extLst>
              <a:ext uri="{FF2B5EF4-FFF2-40B4-BE49-F238E27FC236}">
                <a16:creationId xmlns:a16="http://schemas.microsoft.com/office/drawing/2014/main" id="{1FE73CDE-FAE0-4F00-C7AC-3B6C35CADC0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22514" y="2113281"/>
            <a:ext cx="4936046" cy="3936664"/>
          </a:xfrm>
          <a:prstGeom prst="rect">
            <a:avLst/>
          </a:prstGeom>
        </p:spPr>
      </p:pic>
    </p:spTree>
    <p:extLst>
      <p:ext uri="{BB962C8B-B14F-4D97-AF65-F5344CB8AC3E}">
        <p14:creationId xmlns:p14="http://schemas.microsoft.com/office/powerpoint/2010/main" val="82935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7ABF171A-E22A-1735-D5D4-187BFA2A6F7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28446" y="1475003"/>
            <a:ext cx="9719948" cy="3912278"/>
          </a:xfrm>
          <a:prstGeom prst="rect">
            <a:avLst/>
          </a:prstGeom>
        </p:spPr>
      </p:pic>
    </p:spTree>
    <p:extLst>
      <p:ext uri="{BB962C8B-B14F-4D97-AF65-F5344CB8AC3E}">
        <p14:creationId xmlns:p14="http://schemas.microsoft.com/office/powerpoint/2010/main" val="293846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9CD79B-13FF-4DE6-AF06-77B560C62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02D77BF-B8EB-4AFE-AC21-08C836EF16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 name="Title 1"/>
          <p:cNvSpPr>
            <a:spLocks noGrp="1"/>
          </p:cNvSpPr>
          <p:nvPr>
            <p:ph type="title"/>
          </p:nvPr>
        </p:nvSpPr>
        <p:spPr>
          <a:xfrm>
            <a:off x="2611808" y="808056"/>
            <a:ext cx="7958331" cy="1077229"/>
          </a:xfrm>
        </p:spPr>
        <p:txBody>
          <a:bodyPr rtlCol="0">
            <a:normAutofit/>
          </a:bodyPr>
          <a:lstStyle/>
          <a:p>
            <a:pPr algn="l" rtl="0"/>
            <a:r>
              <a:rPr lang="en-GB"/>
              <a:t>                     OUTLINE</a:t>
            </a:r>
          </a:p>
        </p:txBody>
      </p:sp>
      <p:graphicFrame>
        <p:nvGraphicFramePr>
          <p:cNvPr id="8" name="Content Placeholder 2">
            <a:extLst>
              <a:ext uri="{FF2B5EF4-FFF2-40B4-BE49-F238E27FC236}">
                <a16:creationId xmlns:a16="http://schemas.microsoft.com/office/drawing/2014/main" id="{F16462A7-B04C-E4B2-3270-6A0F801DF829}"/>
              </a:ext>
            </a:extLst>
          </p:cNvPr>
          <p:cNvGraphicFramePr>
            <a:graphicFrameLocks noGrp="1"/>
          </p:cNvGraphicFramePr>
          <p:nvPr>
            <p:ph idx="1"/>
            <p:extLst>
              <p:ext uri="{D42A27DB-BD31-4B8C-83A1-F6EECF244321}">
                <p14:modId xmlns:p14="http://schemas.microsoft.com/office/powerpoint/2010/main" val="1044070523"/>
              </p:ext>
            </p:extLst>
          </p:nvPr>
        </p:nvGraphicFramePr>
        <p:xfrm>
          <a:off x="2611807" y="2367883"/>
          <a:ext cx="7915667" cy="33668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465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FF5A0-B0A6-ED60-A859-F0ADBD246052}"/>
              </a:ext>
            </a:extLst>
          </p:cNvPr>
          <p:cNvSpPr>
            <a:spLocks noGrp="1"/>
          </p:cNvSpPr>
          <p:nvPr>
            <p:ph type="title"/>
          </p:nvPr>
        </p:nvSpPr>
        <p:spPr>
          <a:xfrm>
            <a:off x="6674340" y="305972"/>
            <a:ext cx="3602736" cy="640080"/>
          </a:xfrm>
        </p:spPr>
        <p:txBody>
          <a:bodyPr anchor="b">
            <a:normAutofit fontScale="90000"/>
          </a:bodyPr>
          <a:lstStyle/>
          <a:p>
            <a:r>
              <a:rPr lang="en-AU"/>
              <a:t>                            </a:t>
            </a:r>
            <a:r>
              <a:rPr lang="en-AU" sz="4400"/>
              <a:t>ABSTRACT</a:t>
            </a:r>
            <a:endParaRPr lang="en-US" sz="4400" dirty="0"/>
          </a:p>
        </p:txBody>
      </p:sp>
      <p:pic>
        <p:nvPicPr>
          <p:cNvPr id="7" name="Picture 4" descr="Four wooden houses with different sizes">
            <a:extLst>
              <a:ext uri="{FF2B5EF4-FFF2-40B4-BE49-F238E27FC236}">
                <a16:creationId xmlns:a16="http://schemas.microsoft.com/office/drawing/2014/main" id="{62378AFC-427C-95C7-E27F-2DBE96079AE2}"/>
              </a:ext>
            </a:extLst>
          </p:cNvPr>
          <p:cNvPicPr>
            <a:picLocks noChangeAspect="1"/>
          </p:cNvPicPr>
          <p:nvPr/>
        </p:nvPicPr>
        <p:blipFill rotWithShape="1">
          <a:blip r:embed="rId2"/>
          <a:srcRect l="20196" r="8603" b="-2"/>
          <a:stretch/>
        </p:blipFill>
        <p:spPr>
          <a:xfrm>
            <a:off x="1544320" y="1188720"/>
            <a:ext cx="4194517" cy="4523968"/>
          </a:xfrm>
          <a:prstGeom prst="rect">
            <a:avLst/>
          </a:prstGeom>
          <a:noFill/>
        </p:spPr>
      </p:pic>
      <p:graphicFrame>
        <p:nvGraphicFramePr>
          <p:cNvPr id="9" name="Content Placeholder 2">
            <a:extLst>
              <a:ext uri="{FF2B5EF4-FFF2-40B4-BE49-F238E27FC236}">
                <a16:creationId xmlns:a16="http://schemas.microsoft.com/office/drawing/2014/main" id="{95E3F296-F5A6-2514-840D-C2AACC6B6971}"/>
              </a:ext>
            </a:extLst>
          </p:cNvPr>
          <p:cNvGraphicFramePr/>
          <p:nvPr>
            <p:extLst>
              <p:ext uri="{D42A27DB-BD31-4B8C-83A1-F6EECF244321}">
                <p14:modId xmlns:p14="http://schemas.microsoft.com/office/powerpoint/2010/main" val="668003022"/>
              </p:ext>
            </p:extLst>
          </p:nvPr>
        </p:nvGraphicFramePr>
        <p:xfrm>
          <a:off x="6096000" y="1168400"/>
          <a:ext cx="4938540" cy="5043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863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8C7BA-C610-EDB0-B4B9-C1FB1C27388C}"/>
              </a:ext>
            </a:extLst>
          </p:cNvPr>
          <p:cNvSpPr>
            <a:spLocks noGrp="1"/>
          </p:cNvSpPr>
          <p:nvPr>
            <p:ph type="title"/>
          </p:nvPr>
        </p:nvSpPr>
        <p:spPr>
          <a:xfrm>
            <a:off x="2188901" y="808056"/>
            <a:ext cx="8381238" cy="1077229"/>
          </a:xfrm>
        </p:spPr>
        <p:txBody>
          <a:bodyPr>
            <a:normAutofit/>
          </a:bodyPr>
          <a:lstStyle/>
          <a:p>
            <a:pPr algn="ctr"/>
            <a:r>
              <a:rPr lang="en-US" sz="4800" dirty="0"/>
              <a:t>INTRODUCTION</a:t>
            </a:r>
          </a:p>
        </p:txBody>
      </p:sp>
      <p:sp>
        <p:nvSpPr>
          <p:cNvPr id="3" name="Content Placeholder 2">
            <a:extLst>
              <a:ext uri="{FF2B5EF4-FFF2-40B4-BE49-F238E27FC236}">
                <a16:creationId xmlns:a16="http://schemas.microsoft.com/office/drawing/2014/main" id="{ECA2241B-D979-D02C-ADF1-0E3895CAD94D}"/>
              </a:ext>
            </a:extLst>
          </p:cNvPr>
          <p:cNvSpPr>
            <a:spLocks noGrp="1"/>
          </p:cNvSpPr>
          <p:nvPr>
            <p:ph idx="1"/>
          </p:nvPr>
        </p:nvSpPr>
        <p:spPr>
          <a:xfrm>
            <a:off x="2031141" y="2798272"/>
            <a:ext cx="3598961" cy="2174444"/>
          </a:xfrm>
        </p:spPr>
        <p:txBody>
          <a:bodyPr anchor="t">
            <a:normAutofit/>
          </a:bodyPr>
          <a:lstStyle/>
          <a:p>
            <a:pPr marL="0" indent="0">
              <a:buNone/>
            </a:pPr>
            <a:r>
              <a:rPr lang="en-AU" sz="1800" b="0" i="0" dirty="0">
                <a:effectLst/>
                <a:latin typeface="Arial" panose="020B0604020202020204" pitchFamily="34" charset="0"/>
              </a:rPr>
              <a:t>This project aims to identify the best machine learning algorithms to predict </a:t>
            </a:r>
            <a:r>
              <a:rPr lang="en-AU" sz="1800" dirty="0">
                <a:latin typeface="Arial" panose="020B0604020202020204" pitchFamily="34" charset="0"/>
              </a:rPr>
              <a:t>RENTAL</a:t>
            </a:r>
            <a:r>
              <a:rPr lang="en-AU" sz="1800" b="0" i="0" dirty="0">
                <a:effectLst/>
                <a:latin typeface="Arial" panose="020B0604020202020204" pitchFamily="34" charset="0"/>
              </a:rPr>
              <a:t> prices, in major cities of India.</a:t>
            </a:r>
            <a:endParaRPr lang="en-US" sz="1800" dirty="0"/>
          </a:p>
        </p:txBody>
      </p:sp>
      <p:pic>
        <p:nvPicPr>
          <p:cNvPr id="5" name="Picture 4" descr="A street sign in a city&#10;&#10;Description automatically generated with low confidence">
            <a:extLst>
              <a:ext uri="{FF2B5EF4-FFF2-40B4-BE49-F238E27FC236}">
                <a16:creationId xmlns:a16="http://schemas.microsoft.com/office/drawing/2014/main" id="{2345A153-4D08-8173-B907-A7487C4D688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855600" y="1885285"/>
            <a:ext cx="5676414" cy="3758407"/>
          </a:xfrm>
          <a:prstGeom prst="rect">
            <a:avLst/>
          </a:prstGeom>
        </p:spPr>
      </p:pic>
    </p:spTree>
    <p:extLst>
      <p:ext uri="{BB962C8B-B14F-4D97-AF65-F5344CB8AC3E}">
        <p14:creationId xmlns:p14="http://schemas.microsoft.com/office/powerpoint/2010/main" val="42387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538A-4195-2C70-DAA0-592F33E9D808}"/>
              </a:ext>
            </a:extLst>
          </p:cNvPr>
          <p:cNvSpPr>
            <a:spLocks noGrp="1"/>
          </p:cNvSpPr>
          <p:nvPr>
            <p:ph type="title"/>
          </p:nvPr>
        </p:nvSpPr>
        <p:spPr>
          <a:xfrm>
            <a:off x="1521920" y="2805723"/>
            <a:ext cx="4185953" cy="3249637"/>
          </a:xfrm>
        </p:spPr>
        <p:txBody>
          <a:bodyPr>
            <a:normAutofit fontScale="90000"/>
          </a:bodyPr>
          <a:lstStyle/>
          <a:p>
            <a:pPr algn="l"/>
            <a:r>
              <a:rPr lang="en-AU" dirty="0">
                <a:latin typeface="source-serif-pro"/>
              </a:rPr>
              <a:t>To </a:t>
            </a:r>
            <a:r>
              <a:rPr lang="en-AU" b="0" i="0" dirty="0">
                <a:effectLst/>
                <a:latin typeface="source-serif-pro"/>
              </a:rPr>
              <a:t>Implement a machine learning model capable of predicting the house rental price based on various parameters.</a:t>
            </a:r>
            <a:br>
              <a:rPr lang="en-AU" b="0" i="0" dirty="0">
                <a:effectLst/>
                <a:latin typeface="source-serif-pro"/>
              </a:rPr>
            </a:br>
            <a:br>
              <a:rPr lang="en-AU" b="0" i="0" dirty="0">
                <a:solidFill>
                  <a:srgbClr val="92D050"/>
                </a:solidFill>
                <a:effectLst/>
                <a:latin typeface="source-serif-pro"/>
              </a:rPr>
            </a:br>
            <a:br>
              <a:rPr lang="en-AU" b="0" i="0" dirty="0">
                <a:solidFill>
                  <a:srgbClr val="92D050"/>
                </a:solidFill>
                <a:effectLst/>
                <a:latin typeface="source-serif-pro"/>
              </a:rPr>
            </a:br>
            <a:endParaRPr lang="en-US" dirty="0"/>
          </a:p>
        </p:txBody>
      </p:sp>
      <p:sp>
        <p:nvSpPr>
          <p:cNvPr id="8" name="TextBox 7">
            <a:extLst>
              <a:ext uri="{FF2B5EF4-FFF2-40B4-BE49-F238E27FC236}">
                <a16:creationId xmlns:a16="http://schemas.microsoft.com/office/drawing/2014/main" id="{B47FA7CB-9804-5698-00B1-0EB8A3D524D9}"/>
              </a:ext>
            </a:extLst>
          </p:cNvPr>
          <p:cNvSpPr txBox="1"/>
          <p:nvPr/>
        </p:nvSpPr>
        <p:spPr>
          <a:xfrm>
            <a:off x="3614897" y="1122477"/>
            <a:ext cx="3321743" cy="707886"/>
          </a:xfrm>
          <a:prstGeom prst="rect">
            <a:avLst/>
          </a:prstGeom>
          <a:noFill/>
        </p:spPr>
        <p:txBody>
          <a:bodyPr wrap="none" rtlCol="0">
            <a:spAutoFit/>
          </a:bodyPr>
          <a:lstStyle/>
          <a:p>
            <a:pPr algn="ctr"/>
            <a:r>
              <a:rPr lang="en-US" sz="4000" dirty="0"/>
              <a:t>            GOAL</a:t>
            </a:r>
          </a:p>
        </p:txBody>
      </p:sp>
      <p:pic>
        <p:nvPicPr>
          <p:cNvPr id="4" name="Picture 3" descr="A group of cards on a carpet&#10;&#10;Description automatically generated with low confidence">
            <a:extLst>
              <a:ext uri="{FF2B5EF4-FFF2-40B4-BE49-F238E27FC236}">
                <a16:creationId xmlns:a16="http://schemas.microsoft.com/office/drawing/2014/main" id="{CE749931-906D-CC23-02A5-8FDDCE0D63E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62263" y="2354149"/>
            <a:ext cx="4567612" cy="2680335"/>
          </a:xfrm>
          <a:prstGeom prst="rect">
            <a:avLst/>
          </a:prstGeom>
        </p:spPr>
      </p:pic>
    </p:spTree>
    <p:extLst>
      <p:ext uri="{BB962C8B-B14F-4D97-AF65-F5344CB8AC3E}">
        <p14:creationId xmlns:p14="http://schemas.microsoft.com/office/powerpoint/2010/main" val="62493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 name="Picture 8">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 name="Rectangle 10">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1" name="Rectangle 20">
            <a:extLst>
              <a:ext uri="{FF2B5EF4-FFF2-40B4-BE49-F238E27FC236}">
                <a16:creationId xmlns:a16="http://schemas.microsoft.com/office/drawing/2014/main" id="{3C38C329-05C1-44E0-942C-D7A60A7F2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40E99DB-69B1-42D9-9A2E-A196302E0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5" name="Rectangle 24">
            <a:extLst>
              <a:ext uri="{FF2B5EF4-FFF2-40B4-BE49-F238E27FC236}">
                <a16:creationId xmlns:a16="http://schemas.microsoft.com/office/drawing/2014/main" id="{60DFF115-119D-479E-9D15-475C4702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A98F3A3-687B-4002-93F2-58E8590DC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27A1367E-049C-45E5-9C32-CC32DCEAE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174" y="0"/>
            <a:ext cx="9590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CBEC94-A3AB-C695-385D-78A8885142F4}"/>
              </a:ext>
            </a:extLst>
          </p:cNvPr>
          <p:cNvSpPr>
            <a:spLocks noGrp="1"/>
          </p:cNvSpPr>
          <p:nvPr>
            <p:ph type="title"/>
          </p:nvPr>
        </p:nvSpPr>
        <p:spPr>
          <a:xfrm>
            <a:off x="1330284" y="144966"/>
            <a:ext cx="8513100" cy="5460329"/>
          </a:xfrm>
        </p:spPr>
        <p:txBody>
          <a:bodyPr vert="horz" lIns="91440" tIns="45720" rIns="91440" bIns="45720" rtlCol="0" anchor="ctr">
            <a:normAutofit fontScale="90000"/>
          </a:bodyPr>
          <a:lstStyle/>
          <a:p>
            <a:pPr algn="ctr"/>
            <a:r>
              <a:rPr lang="en-US" sz="4000" dirty="0"/>
              <a:t>PURPOSE</a:t>
            </a:r>
            <a:br>
              <a:rPr lang="en-US" sz="4000" dirty="0"/>
            </a:br>
            <a:br>
              <a:rPr lang="en-US" sz="4000" dirty="0"/>
            </a:br>
            <a:r>
              <a:rPr lang="en-US" sz="2900" dirty="0"/>
              <a:t>Finding the ideal housing option according to budget and preferences is such a hassle. The cost of house rent depends on many factors such as the house size, number of bedrooms, locality and a lot more. </a:t>
            </a:r>
            <a:br>
              <a:rPr lang="en-US" sz="2900" dirty="0"/>
            </a:br>
            <a:br>
              <a:rPr lang="en-US" sz="2900" dirty="0"/>
            </a:br>
            <a:r>
              <a:rPr lang="en-US" sz="2900" dirty="0"/>
              <a:t>In real world, with the use of available data we can create an appropriate machine learning algorithms where real estate agents(property managers) can find the ideal house according to customers’ budgets and preferences with ease.</a:t>
            </a:r>
            <a:br>
              <a:rPr lang="en-US" sz="2900" dirty="0"/>
            </a:br>
            <a:br>
              <a:rPr lang="en-US" sz="2900" dirty="0"/>
            </a:br>
            <a:endParaRPr lang="en-US" sz="2900" dirty="0"/>
          </a:p>
        </p:txBody>
      </p:sp>
      <p:sp>
        <p:nvSpPr>
          <p:cNvPr id="31" name="Rectangle 30">
            <a:extLst>
              <a:ext uri="{FF2B5EF4-FFF2-40B4-BE49-F238E27FC236}">
                <a16:creationId xmlns:a16="http://schemas.microsoft.com/office/drawing/2014/main" id="{7E1CAA8C-D8F1-4D3B-87B4-4B17F3E28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45674" y="0"/>
            <a:ext cx="27432"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0949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5B0B43F-2CE7-4C6C-BABC-EE342B328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85459F07-63F9-48CF-B725-A873C4BC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14B83E1E-DAC1-4851-84FF-D6FE1649DE0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30" name="Freeform: Shape 2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2" name="Picture 3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34" name="Rectangle 33">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040F8A-3FB4-ABD4-4052-0070E3DCFB72}"/>
              </a:ext>
            </a:extLst>
          </p:cNvPr>
          <p:cNvSpPr txBox="1"/>
          <p:nvPr/>
        </p:nvSpPr>
        <p:spPr>
          <a:xfrm>
            <a:off x="2188901" y="808056"/>
            <a:ext cx="8381238" cy="1077229"/>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800" dirty="0">
                <a:latin typeface="+mj-lt"/>
                <a:ea typeface="+mj-ea"/>
                <a:cs typeface="+mj-cs"/>
              </a:rPr>
              <a:t>PROJECT SUMMARY</a:t>
            </a:r>
          </a:p>
        </p:txBody>
      </p:sp>
      <p:sp>
        <p:nvSpPr>
          <p:cNvPr id="3" name="TextBox 2">
            <a:extLst>
              <a:ext uri="{FF2B5EF4-FFF2-40B4-BE49-F238E27FC236}">
                <a16:creationId xmlns:a16="http://schemas.microsoft.com/office/drawing/2014/main" id="{0DA7E6DC-8E3A-4B4F-FB17-1CA5B46F8CB5}"/>
              </a:ext>
            </a:extLst>
          </p:cNvPr>
          <p:cNvSpPr txBox="1"/>
          <p:nvPr/>
        </p:nvSpPr>
        <p:spPr>
          <a:xfrm>
            <a:off x="2141049" y="1603141"/>
            <a:ext cx="6572814" cy="4952403"/>
          </a:xfrm>
          <a:prstGeom prst="rect">
            <a:avLst/>
          </a:prstGeom>
        </p:spPr>
        <p:txBody>
          <a:bodyPr vert="horz" lIns="91440" tIns="45720" rIns="91440" bIns="45720" rtlCol="0" anchor="t">
            <a:noAutofit/>
          </a:bodyPr>
          <a:lstStyle/>
          <a:p>
            <a:pPr defTabSz="914400">
              <a:lnSpc>
                <a:spcPct val="120000"/>
              </a:lnSpc>
              <a:spcAft>
                <a:spcPts val="600"/>
              </a:spcAft>
              <a:buClr>
                <a:schemeClr val="accent6"/>
              </a:buClr>
              <a:buSzPct val="90000"/>
              <a:buFont typeface="Wingdings" panose="05000000000000000000" pitchFamily="2" charset="2"/>
              <a:buChar char="§"/>
            </a:pPr>
            <a:r>
              <a:rPr lang="en-US" sz="2800" dirty="0"/>
              <a:t>Our Project is to build a machine learning model, based on certain specifications you have provided about your future rental home, then it will predict the most accurate price. </a:t>
            </a:r>
          </a:p>
          <a:p>
            <a:pPr defTabSz="914400">
              <a:lnSpc>
                <a:spcPct val="120000"/>
              </a:lnSpc>
              <a:spcAft>
                <a:spcPts val="600"/>
              </a:spcAft>
              <a:buClr>
                <a:schemeClr val="accent6"/>
              </a:buClr>
              <a:buSzPct val="90000"/>
            </a:pPr>
            <a:endParaRPr lang="en-US" sz="2800" dirty="0"/>
          </a:p>
        </p:txBody>
      </p:sp>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A16170-AED4-43FB-90C7-1F1653EBFACC}">
  <ds:schemaRefs>
    <ds:schemaRef ds:uri="http://schemas.microsoft.com/office/2006/documentManagement/types"/>
    <ds:schemaRef ds:uri="http://schemas.openxmlformats.org/package/2006/metadata/core-properties"/>
    <ds:schemaRef ds:uri="http://purl.org/dc/elements/1.1/"/>
    <ds:schemaRef ds:uri="a4f35948-e619-41b3-aa29-22878b09cfd2"/>
    <ds:schemaRef ds:uri="http://schemas.microsoft.com/office/infopath/2007/PartnerControls"/>
    <ds:schemaRef ds:uri="40262f94-9f35-4ac3-9a90-690165a166b7"/>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31C05A15-2C36-4B2C-9ED7-7313D59409A3}">
  <ds:schemaRefs>
    <ds:schemaRef ds:uri="http://schemas.microsoft.com/sharepoint/v3/contenttype/forms"/>
  </ds:schemaRefs>
</ds:datastoreItem>
</file>

<file path=customXml/itemProps3.xml><?xml version="1.0" encoding="utf-8"?>
<ds:datastoreItem xmlns:ds="http://schemas.openxmlformats.org/officeDocument/2006/customXml" ds:itemID="{2961EA76-1630-4788-A629-8FDAFC9205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{E9C03D4F-103F-4F40-A7C8-9A3E66619060}tf16401378</Template>
  <TotalTime>9867</TotalTime>
  <Words>958</Words>
  <Application>Microsoft Office PowerPoint</Application>
  <PresentationFormat>Widescreen</PresentationFormat>
  <Paragraphs>179</Paragraphs>
  <Slides>31</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vt:lpstr>
      <vt:lpstr>Arial</vt:lpstr>
      <vt:lpstr>Georgia</vt:lpstr>
      <vt:lpstr>Inter</vt:lpstr>
      <vt:lpstr>Lato</vt:lpstr>
      <vt:lpstr>MS Shell Dlg 2</vt:lpstr>
      <vt:lpstr>open sans</vt:lpstr>
      <vt:lpstr>Slack-Lato</vt:lpstr>
      <vt:lpstr>source-serif-pro</vt:lpstr>
      <vt:lpstr>Wingdings</vt:lpstr>
      <vt:lpstr>Wingdings 3</vt:lpstr>
      <vt:lpstr>Madison</vt:lpstr>
      <vt:lpstr>WELCOME   TO  PROJECT 04   PRESENTATION</vt:lpstr>
      <vt:lpstr>  RENTAL HOUSE PRICE PREDICTION MODEL</vt:lpstr>
      <vt:lpstr>HYPOTHESIS</vt:lpstr>
      <vt:lpstr>                     OUTLINE</vt:lpstr>
      <vt:lpstr>                            ABSTRACT</vt:lpstr>
      <vt:lpstr>INTRODUCTION</vt:lpstr>
      <vt:lpstr>To Implement a machine learning model capable of predicting the house rental price based on various parameters.   </vt:lpstr>
      <vt:lpstr>PURPOSE  Finding the ideal housing option according to budget and preferences is such a hassle. The cost of house rent depends on many factors such as the house size, number of bedrooms, locality and a lot more.   In real world, with the use of available data we can create an appropriate machine learning algorithms where real estate agents(property managers) can find the ideal house according to customers’ budgets and preferences with ease.  </vt:lpstr>
      <vt:lpstr>PowerPoint Presentation</vt:lpstr>
      <vt:lpstr>PowerPoint Presentation</vt:lpstr>
      <vt:lpstr>PowerPoint Presentation</vt:lpstr>
      <vt:lpstr>PowerPoint Presentation</vt:lpstr>
      <vt:lpstr>PowerPoint Presentation</vt:lpstr>
      <vt:lpstr>PowerPoint Presentation</vt:lpstr>
      <vt:lpstr>1.Extract</vt:lpstr>
      <vt:lpstr>Extract</vt:lpstr>
      <vt:lpstr>Transform</vt:lpstr>
      <vt:lpstr>Load</vt:lpstr>
      <vt:lpstr>        Creating the Model</vt:lpstr>
      <vt:lpstr>Preparation</vt:lpstr>
      <vt:lpstr>Pre-processing</vt:lpstr>
      <vt:lpstr>Model Evaluation</vt:lpstr>
      <vt:lpstr>Model Selection</vt:lpstr>
      <vt:lpstr>Random forest Regression</vt:lpstr>
      <vt:lpstr>Ada Boost Regression</vt:lpstr>
      <vt:lpstr>Hyperparameter Tuning</vt:lpstr>
      <vt:lpstr>PowerPoint Presentation</vt:lpstr>
      <vt:lpstr>Saving Model</vt:lpstr>
      <vt:lpstr>Results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PROJECT 04   PRESENTATION</dc:title>
  <dc:creator>Udeshi Pereira</dc:creator>
  <cp:lastModifiedBy>Archana Karri</cp:lastModifiedBy>
  <cp:revision>23</cp:revision>
  <dcterms:created xsi:type="dcterms:W3CDTF">2023-01-23T08:46:16Z</dcterms:created>
  <dcterms:modified xsi:type="dcterms:W3CDTF">2023-01-30T05:33:26Z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